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8" r:id="rId1"/>
    <p:sldMasterId id="2147483731" r:id="rId2"/>
  </p:sldMasterIdLst>
  <p:notesMasterIdLst>
    <p:notesMasterId r:id="rId43"/>
  </p:notesMasterIdLst>
  <p:handoutMasterIdLst>
    <p:handoutMasterId r:id="rId44"/>
  </p:handoutMasterIdLst>
  <p:sldIdLst>
    <p:sldId id="256" r:id="rId3"/>
    <p:sldId id="257" r:id="rId4"/>
    <p:sldId id="261" r:id="rId5"/>
    <p:sldId id="419" r:id="rId6"/>
    <p:sldId id="420" r:id="rId7"/>
    <p:sldId id="422" r:id="rId8"/>
    <p:sldId id="423" r:id="rId9"/>
    <p:sldId id="425" r:id="rId10"/>
    <p:sldId id="426" r:id="rId11"/>
    <p:sldId id="267" r:id="rId12"/>
    <p:sldId id="896" r:id="rId13"/>
    <p:sldId id="897" r:id="rId14"/>
    <p:sldId id="997" r:id="rId15"/>
    <p:sldId id="457" r:id="rId16"/>
    <p:sldId id="456" r:id="rId17"/>
    <p:sldId id="262" r:id="rId18"/>
    <p:sldId id="430" r:id="rId19"/>
    <p:sldId id="431" r:id="rId20"/>
    <p:sldId id="432" r:id="rId21"/>
    <p:sldId id="433" r:id="rId22"/>
    <p:sldId id="434" r:id="rId23"/>
    <p:sldId id="435" r:id="rId24"/>
    <p:sldId id="436" r:id="rId25"/>
    <p:sldId id="265" r:id="rId26"/>
    <p:sldId id="453" r:id="rId27"/>
    <p:sldId id="438" r:id="rId28"/>
    <p:sldId id="427" r:id="rId29"/>
    <p:sldId id="1000" r:id="rId30"/>
    <p:sldId id="924" r:id="rId31"/>
    <p:sldId id="1029" r:id="rId32"/>
    <p:sldId id="428" r:id="rId33"/>
    <p:sldId id="439" r:id="rId34"/>
    <p:sldId id="440" r:id="rId35"/>
    <p:sldId id="998" r:id="rId36"/>
    <p:sldId id="999" r:id="rId37"/>
    <p:sldId id="454" r:id="rId38"/>
    <p:sldId id="444" r:id="rId39"/>
    <p:sldId id="263" r:id="rId40"/>
    <p:sldId id="448" r:id="rId41"/>
    <p:sldId id="412" r:id="rId42"/>
  </p:sldIdLst>
  <p:sldSz cx="12192000" cy="6858000"/>
  <p:notesSz cx="9144000" cy="6858000"/>
  <p:embeddedFontLst>
    <p:embeddedFont>
      <p:font typeface="Calibri" panose="020F0502020204030204" pitchFamily="34" charset="0"/>
      <p:regular r:id="rId45"/>
      <p:bold r:id="rId46"/>
      <p:italic r:id="rId47"/>
      <p:boldItalic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005394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3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240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1" d="100"/>
          <a:sy n="81" d="100"/>
        </p:scale>
        <p:origin x="389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3.fntdata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4.fntdata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2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awns\Desktop\WorkFolder\FF_Updates\FY21_Updates\Clarinda\C_KEY_COMPARISON_FY20_v1_FF_Upda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8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Enrollment</a:t>
            </a:r>
          </a:p>
        </c:rich>
      </c:tx>
      <c:layout>
        <c:manualLayout>
          <c:xMode val="edge"/>
          <c:yMode val="edge"/>
          <c:x val="0.38845120814262069"/>
          <c:y val="3.483030868635760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6726843578548875E-4"/>
          <c:y val="0.10641127735805286"/>
          <c:w val="0.92996252719466832"/>
          <c:h val="0.7226773466516186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807B-412A-BB41-E3DE6EC17B7A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807B-412A-BB41-E3DE6EC17B7A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807B-412A-BB41-E3DE6EC17B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'COMP VIEWS'!$J$17:$Q$17</c:f>
              <c:strCache>
                <c:ptCount val="8"/>
                <c:pt idx="0">
                  <c:v> Oct 20 Median</c:v>
                </c:pt>
                <c:pt idx="1">
                  <c:v>Oct 20  Min</c:v>
                </c:pt>
                <c:pt idx="2">
                  <c:v>Your District Oct 16</c:v>
                </c:pt>
                <c:pt idx="3">
                  <c:v>Your District Oct 17</c:v>
                </c:pt>
                <c:pt idx="4">
                  <c:v>Your District Oct 18</c:v>
                </c:pt>
                <c:pt idx="5">
                  <c:v>Your District Oct 19</c:v>
                </c:pt>
                <c:pt idx="6">
                  <c:v>Your District Oct 20</c:v>
                </c:pt>
                <c:pt idx="7">
                  <c:v>Your District Oct 21 - Prelim.</c:v>
                </c:pt>
              </c:strCache>
            </c:strRef>
          </c:cat>
          <c:val>
            <c:numRef>
              <c:f>'COMP VIEWS'!$J$18:$Q$18</c:f>
              <c:numCache>
                <c:formatCode>#,##0</c:formatCode>
                <c:ptCount val="8"/>
                <c:pt idx="0">
                  <c:v>676.6</c:v>
                </c:pt>
                <c:pt idx="1">
                  <c:v>102</c:v>
                </c:pt>
                <c:pt idx="2" formatCode="_(* #,##0.0_);_(* \(#,##0.0\);_(* &quot;-&quot;??_);_(@_)">
                  <c:v>961.3</c:v>
                </c:pt>
                <c:pt idx="3" formatCode="_(* #,##0.0_);_(* \(#,##0.0\);_(* &quot;-&quot;??_);_(@_)">
                  <c:v>979.4</c:v>
                </c:pt>
                <c:pt idx="4" formatCode="_(* #,##0.0_);_(* \(#,##0.0\);_(* &quot;-&quot;??_);_(@_)">
                  <c:v>990.7</c:v>
                </c:pt>
                <c:pt idx="5" formatCode="_(* #,##0.0_);_(* \(#,##0.0\);_(* &quot;-&quot;??_);_(@_)">
                  <c:v>991.6</c:v>
                </c:pt>
                <c:pt idx="6" formatCode="_(* #,##0.0_);_(* \(#,##0.0\);_(* &quot;-&quot;??_);_(@_)">
                  <c:v>944.3</c:v>
                </c:pt>
                <c:pt idx="7" formatCode="_(* #,##0.0_);_(* \(#,##0.0\);_(* &quot;-&quot;??_);_(@_)">
                  <c:v>968.2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07B-412A-BB41-E3DE6EC17B7A}"/>
            </c:ext>
          </c:extLst>
        </c:ser>
        <c:ser>
          <c:idx val="1"/>
          <c:order val="1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'COMP VIEWS'!$J$17:$Q$17</c:f>
              <c:strCache>
                <c:ptCount val="8"/>
                <c:pt idx="0">
                  <c:v> Oct 20 Median</c:v>
                </c:pt>
                <c:pt idx="1">
                  <c:v>Oct 20  Min</c:v>
                </c:pt>
                <c:pt idx="2">
                  <c:v>Your District Oct 16</c:v>
                </c:pt>
                <c:pt idx="3">
                  <c:v>Your District Oct 17</c:v>
                </c:pt>
                <c:pt idx="4">
                  <c:v>Your District Oct 18</c:v>
                </c:pt>
                <c:pt idx="5">
                  <c:v>Your District Oct 19</c:v>
                </c:pt>
                <c:pt idx="6">
                  <c:v>Your District Oct 20</c:v>
                </c:pt>
                <c:pt idx="7">
                  <c:v>Your District Oct 21 - Prelim.</c:v>
                </c:pt>
              </c:strCache>
            </c:strRef>
          </c:cat>
          <c:val>
            <c:numRef>
              <c:f>'COMP VIEWS'!$J$19:$P$19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6-807B-412A-BB41-E3DE6EC17B7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3166336"/>
        <c:axId val="63648128"/>
      </c:barChart>
      <c:catAx>
        <c:axId val="63166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63648128"/>
        <c:crosses val="autoZero"/>
        <c:auto val="1"/>
        <c:lblAlgn val="ctr"/>
        <c:lblOffset val="100"/>
        <c:noMultiLvlLbl val="0"/>
      </c:catAx>
      <c:valAx>
        <c:axId val="63648128"/>
        <c:scaling>
          <c:orientation val="minMax"/>
        </c:scaling>
        <c:delete val="1"/>
        <c:axPos val="l"/>
        <c:majorGridlines/>
        <c:numFmt formatCode="#,##0" sourceLinked="1"/>
        <c:majorTickMark val="out"/>
        <c:minorTickMark val="none"/>
        <c:tickLblPos val="nextTo"/>
        <c:crossAx val="63166336"/>
        <c:crosses val="autoZero"/>
        <c:crossBetween val="between"/>
      </c:valAx>
    </c:plotArea>
    <c:plotVisOnly val="1"/>
    <c:dispBlanksAs val="gap"/>
    <c:showDLblsOverMax val="0"/>
  </c:chart>
  <c:spPr>
    <a:ln w="38100">
      <a:solidFill>
        <a:schemeClr val="tx1"/>
      </a:solidFill>
    </a:ln>
  </c:spPr>
  <c:txPr>
    <a:bodyPr/>
    <a:lstStyle/>
    <a:p>
      <a:pPr>
        <a:defRPr sz="105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CA83FC2-10F0-4594-846C-E842618E61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0AB7C8-3BE7-4FCF-B9A9-295F9BB28B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82C59-7F30-4FD8-A122-6E8E26B0A875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7DE281-5AB1-4B11-8DE8-777F2B218E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CEAEB9-C11E-483C-9F05-D1F88CE64B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BC61B-B9E5-4E56-8F48-248096B267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922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68A2E-E356-4391-BBEA-F0D08FC7BF22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573EA-B9AB-4A9C-B91F-2B5F52E8E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41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ia-sb.org/digitalcampus" TargetMode="External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ia-sb.org/schoolboardu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ia-sb.org/digitalcampus" TargetMode="Externa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ia-sb.org/schoolboardu" TargetMode="External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753410-7161-4740-96B3-667BEE13FC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3" t="15543" r="6132" b="14492"/>
          <a:stretch/>
        </p:blipFill>
        <p:spPr>
          <a:xfrm>
            <a:off x="3032568" y="949385"/>
            <a:ext cx="6157732" cy="49705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B7C4042-7836-4011-BB05-C6F6518AEA93}"/>
              </a:ext>
            </a:extLst>
          </p:cNvPr>
          <p:cNvSpPr/>
          <p:nvPr/>
        </p:nvSpPr>
        <p:spPr>
          <a:xfrm>
            <a:off x="0" y="-1"/>
            <a:ext cx="12192000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89FE61-EF54-4D2C-B83A-F23ED7F908E6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AF9DE-D290-45CF-A368-3FF834BDA66C}"/>
              </a:ext>
            </a:extLst>
          </p:cNvPr>
          <p:cNvSpPr txBox="1"/>
          <p:nvPr/>
        </p:nvSpPr>
        <p:spPr>
          <a:xfrm>
            <a:off x="0" y="6641694"/>
            <a:ext cx="2247900" cy="215444"/>
          </a:xfrm>
          <a:prstGeom prst="rect">
            <a:avLst/>
          </a:prstGeom>
          <a:noFill/>
        </p:spPr>
        <p:txBody>
          <a:bodyPr wrap="square" lIns="137160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</a:rPr>
              <a:t>© Iowa Association of School Boards</a:t>
            </a:r>
          </a:p>
        </p:txBody>
      </p:sp>
    </p:spTree>
    <p:extLst>
      <p:ext uri="{BB962C8B-B14F-4D97-AF65-F5344CB8AC3E}">
        <p14:creationId xmlns:p14="http://schemas.microsoft.com/office/powerpoint/2010/main" val="429328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oals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6827BC9-5788-4285-AD32-CF9343C16A16}"/>
              </a:ext>
            </a:extLst>
          </p:cNvPr>
          <p:cNvSpPr/>
          <p:nvPr userDrawn="1"/>
        </p:nvSpPr>
        <p:spPr>
          <a:xfrm>
            <a:off x="0" y="0"/>
            <a:ext cx="12192000" cy="68571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A7383-7041-41F2-9E11-72522B5FDB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6761" y="1612960"/>
            <a:ext cx="8504233" cy="465449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  <a:defRPr sz="32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1"/>
                </a:solidFill>
                <a:latin typeface="+mn-lt"/>
              </a:defRPr>
            </a:lvl2pPr>
            <a:lvl3pPr marL="914400" indent="0">
              <a:buNone/>
              <a:defRPr>
                <a:solidFill>
                  <a:schemeClr val="accent1"/>
                </a:solidFill>
                <a:latin typeface="+mn-lt"/>
              </a:defRPr>
            </a:lvl3pPr>
            <a:lvl4pPr marL="1371600" indent="0">
              <a:buNone/>
              <a:defRPr>
                <a:solidFill>
                  <a:schemeClr val="accent1"/>
                </a:solidFill>
                <a:latin typeface="+mn-lt"/>
              </a:defRPr>
            </a:lvl4pPr>
            <a:lvl5pPr marL="1828800" indent="0">
              <a:buNone/>
              <a:defRPr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List bulleted goals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44F119E-B83A-4ACB-9C38-E95B18F26FCC}"/>
              </a:ext>
            </a:extLst>
          </p:cNvPr>
          <p:cNvCxnSpPr>
            <a:cxnSpLocks/>
          </p:cNvCxnSpPr>
          <p:nvPr userDrawn="1"/>
        </p:nvCxnSpPr>
        <p:spPr>
          <a:xfrm>
            <a:off x="2980613" y="599777"/>
            <a:ext cx="0" cy="566767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52DE56B-8AB6-4B0F-ACFE-5E8216DCC050}"/>
              </a:ext>
            </a:extLst>
          </p:cNvPr>
          <p:cNvSpPr txBox="1"/>
          <p:nvPr userDrawn="1"/>
        </p:nvSpPr>
        <p:spPr>
          <a:xfrm>
            <a:off x="3306761" y="599778"/>
            <a:ext cx="7512028" cy="1022707"/>
          </a:xfrm>
          <a:prstGeom prst="rect">
            <a:avLst/>
          </a:prstGeom>
          <a:noFill/>
        </p:spPr>
        <p:txBody>
          <a:bodyPr wrap="square" tIns="0" rtlCol="0" anchor="t">
            <a:noAutofit/>
          </a:bodyPr>
          <a:lstStyle/>
          <a:p>
            <a:pPr>
              <a:spcAft>
                <a:spcPts val="1800"/>
              </a:spcAft>
            </a:pPr>
            <a:r>
              <a:rPr lang="en-US" sz="5400" b="1" dirty="0">
                <a:solidFill>
                  <a:schemeClr val="bg1"/>
                </a:solidFill>
                <a:latin typeface="+mj-lt"/>
              </a:rPr>
              <a:t>Goals for Today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4" name="Graphic 3" descr="Checklist">
            <a:extLst>
              <a:ext uri="{FF2B5EF4-FFF2-40B4-BE49-F238E27FC236}">
                <a16:creationId xmlns:a16="http://schemas.microsoft.com/office/drawing/2014/main" id="{EC4EF66D-843B-4291-B700-C94F00F87F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94341" y="339061"/>
            <a:ext cx="3299877" cy="329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1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with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633A5A-894B-45E6-A1E3-C93CD0BE1B9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" y="136525"/>
            <a:ext cx="5857335" cy="6491288"/>
          </a:xfrm>
          <a:custGeom>
            <a:avLst/>
            <a:gdLst>
              <a:gd name="connsiteX0" fmla="*/ 0 w 4830763"/>
              <a:gd name="connsiteY0" fmla="*/ 0 h 6491288"/>
              <a:gd name="connsiteX1" fmla="*/ 4830763 w 4830763"/>
              <a:gd name="connsiteY1" fmla="*/ 0 h 6491288"/>
              <a:gd name="connsiteX2" fmla="*/ 4830763 w 4830763"/>
              <a:gd name="connsiteY2" fmla="*/ 6491288 h 6491288"/>
              <a:gd name="connsiteX3" fmla="*/ 0 w 4830763"/>
              <a:gd name="connsiteY3" fmla="*/ 6491288 h 6491288"/>
              <a:gd name="connsiteX4" fmla="*/ 0 w 4830763"/>
              <a:gd name="connsiteY4" fmla="*/ 0 h 6491288"/>
              <a:gd name="connsiteX0" fmla="*/ 0 w 6719948"/>
              <a:gd name="connsiteY0" fmla="*/ 0 h 6491288"/>
              <a:gd name="connsiteX1" fmla="*/ 6719948 w 6719948"/>
              <a:gd name="connsiteY1" fmla="*/ 0 h 6491288"/>
              <a:gd name="connsiteX2" fmla="*/ 4830763 w 6719948"/>
              <a:gd name="connsiteY2" fmla="*/ 6491288 h 6491288"/>
              <a:gd name="connsiteX3" fmla="*/ 0 w 6719948"/>
              <a:gd name="connsiteY3" fmla="*/ 6491288 h 6491288"/>
              <a:gd name="connsiteX4" fmla="*/ 0 w 6719948"/>
              <a:gd name="connsiteY4" fmla="*/ 0 h 649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9948" h="6491288">
                <a:moveTo>
                  <a:pt x="0" y="0"/>
                </a:moveTo>
                <a:lnTo>
                  <a:pt x="6719948" y="0"/>
                </a:lnTo>
                <a:lnTo>
                  <a:pt x="4830763" y="6491288"/>
                </a:lnTo>
                <a:lnTo>
                  <a:pt x="0" y="6491288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7C4042-7836-4011-BB05-C6F6518AEA93}"/>
              </a:ext>
            </a:extLst>
          </p:cNvPr>
          <p:cNvSpPr/>
          <p:nvPr/>
        </p:nvSpPr>
        <p:spPr>
          <a:xfrm>
            <a:off x="0" y="-1"/>
            <a:ext cx="12192000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89FE61-EF54-4D2C-B83A-F23ED7F908E6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AF9DE-D290-45CF-A368-3FF834BDA66C}"/>
              </a:ext>
            </a:extLst>
          </p:cNvPr>
          <p:cNvSpPr txBox="1"/>
          <p:nvPr/>
        </p:nvSpPr>
        <p:spPr>
          <a:xfrm>
            <a:off x="0" y="6641694"/>
            <a:ext cx="2247900" cy="215444"/>
          </a:xfrm>
          <a:prstGeom prst="rect">
            <a:avLst/>
          </a:prstGeom>
          <a:noFill/>
        </p:spPr>
        <p:txBody>
          <a:bodyPr wrap="square" lIns="137160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</a:rPr>
              <a:t>© Iowa Association of School Boards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14C344-63DF-4A83-AB84-D0984D7654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45192" y="1706423"/>
            <a:ext cx="6065808" cy="3331057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7FA0401-1D67-4899-9106-95126EA662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3" t="15543" r="6132" b="14492"/>
          <a:stretch/>
        </p:blipFill>
        <p:spPr>
          <a:xfrm>
            <a:off x="10189477" y="5071480"/>
            <a:ext cx="1621523" cy="130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2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-withColor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>
            <a:extLst>
              <a:ext uri="{FF2B5EF4-FFF2-40B4-BE49-F238E27FC236}">
                <a16:creationId xmlns:a16="http://schemas.microsoft.com/office/drawing/2014/main" id="{7D2A9197-9881-4575-BE58-54273278A713}"/>
              </a:ext>
            </a:extLst>
          </p:cNvPr>
          <p:cNvSpPr/>
          <p:nvPr/>
        </p:nvSpPr>
        <p:spPr>
          <a:xfrm>
            <a:off x="-9527" y="127561"/>
            <a:ext cx="4554634" cy="6522236"/>
          </a:xfrm>
          <a:custGeom>
            <a:avLst/>
            <a:gdLst>
              <a:gd name="connsiteX0" fmla="*/ 0 w 4231341"/>
              <a:gd name="connsiteY0" fmla="*/ 0 h 6491288"/>
              <a:gd name="connsiteX1" fmla="*/ 4231341 w 4231341"/>
              <a:gd name="connsiteY1" fmla="*/ 0 h 6491288"/>
              <a:gd name="connsiteX2" fmla="*/ 4231341 w 4231341"/>
              <a:gd name="connsiteY2" fmla="*/ 6491288 h 6491288"/>
              <a:gd name="connsiteX3" fmla="*/ 0 w 4231341"/>
              <a:gd name="connsiteY3" fmla="*/ 6491288 h 6491288"/>
              <a:gd name="connsiteX4" fmla="*/ 0 w 4231341"/>
              <a:gd name="connsiteY4" fmla="*/ 0 h 6491288"/>
              <a:gd name="connsiteX0" fmla="*/ 0 w 5871882"/>
              <a:gd name="connsiteY0" fmla="*/ 0 h 6491288"/>
              <a:gd name="connsiteX1" fmla="*/ 5871882 w 5871882"/>
              <a:gd name="connsiteY1" fmla="*/ 0 h 6491288"/>
              <a:gd name="connsiteX2" fmla="*/ 4231341 w 5871882"/>
              <a:gd name="connsiteY2" fmla="*/ 6491288 h 6491288"/>
              <a:gd name="connsiteX3" fmla="*/ 0 w 5871882"/>
              <a:gd name="connsiteY3" fmla="*/ 6491288 h 6491288"/>
              <a:gd name="connsiteX4" fmla="*/ 0 w 5871882"/>
              <a:gd name="connsiteY4" fmla="*/ 0 h 6491288"/>
              <a:gd name="connsiteX0" fmla="*/ 1344706 w 5871882"/>
              <a:gd name="connsiteY0" fmla="*/ 8947 h 6491288"/>
              <a:gd name="connsiteX1" fmla="*/ 5871882 w 5871882"/>
              <a:gd name="connsiteY1" fmla="*/ 0 h 6491288"/>
              <a:gd name="connsiteX2" fmla="*/ 4231341 w 5871882"/>
              <a:gd name="connsiteY2" fmla="*/ 6491288 h 6491288"/>
              <a:gd name="connsiteX3" fmla="*/ 0 w 5871882"/>
              <a:gd name="connsiteY3" fmla="*/ 6491288 h 6491288"/>
              <a:gd name="connsiteX4" fmla="*/ 1344706 w 5871882"/>
              <a:gd name="connsiteY4" fmla="*/ 8947 h 6491288"/>
              <a:gd name="connsiteX0" fmla="*/ 8964 w 4536140"/>
              <a:gd name="connsiteY0" fmla="*/ 8947 h 6491288"/>
              <a:gd name="connsiteX1" fmla="*/ 4536140 w 4536140"/>
              <a:gd name="connsiteY1" fmla="*/ 0 h 6491288"/>
              <a:gd name="connsiteX2" fmla="*/ 2895599 w 4536140"/>
              <a:gd name="connsiteY2" fmla="*/ 6491288 h 6491288"/>
              <a:gd name="connsiteX3" fmla="*/ 0 w 4536140"/>
              <a:gd name="connsiteY3" fmla="*/ 6473395 h 6491288"/>
              <a:gd name="connsiteX4" fmla="*/ 8964 w 4536140"/>
              <a:gd name="connsiteY4" fmla="*/ 8947 h 6491288"/>
              <a:gd name="connsiteX0" fmla="*/ 8964 w 4536140"/>
              <a:gd name="connsiteY0" fmla="*/ 0 h 6500234"/>
              <a:gd name="connsiteX1" fmla="*/ 4536140 w 4536140"/>
              <a:gd name="connsiteY1" fmla="*/ 8946 h 6500234"/>
              <a:gd name="connsiteX2" fmla="*/ 2895599 w 4536140"/>
              <a:gd name="connsiteY2" fmla="*/ 6500234 h 6500234"/>
              <a:gd name="connsiteX3" fmla="*/ 0 w 4536140"/>
              <a:gd name="connsiteY3" fmla="*/ 6482341 h 6500234"/>
              <a:gd name="connsiteX4" fmla="*/ 8964 w 4536140"/>
              <a:gd name="connsiteY4" fmla="*/ 0 h 6500234"/>
              <a:gd name="connsiteX0" fmla="*/ 17928 w 4545104"/>
              <a:gd name="connsiteY0" fmla="*/ 0 h 6509181"/>
              <a:gd name="connsiteX1" fmla="*/ 4545104 w 4545104"/>
              <a:gd name="connsiteY1" fmla="*/ 8946 h 6509181"/>
              <a:gd name="connsiteX2" fmla="*/ 2904563 w 4545104"/>
              <a:gd name="connsiteY2" fmla="*/ 6500234 h 6509181"/>
              <a:gd name="connsiteX3" fmla="*/ 0 w 4545104"/>
              <a:gd name="connsiteY3" fmla="*/ 6509181 h 6509181"/>
              <a:gd name="connsiteX4" fmla="*/ 17928 w 4545104"/>
              <a:gd name="connsiteY4" fmla="*/ 0 h 6509181"/>
              <a:gd name="connsiteX0" fmla="*/ 0 w 4554070"/>
              <a:gd name="connsiteY0" fmla="*/ 0 h 6509181"/>
              <a:gd name="connsiteX1" fmla="*/ 4554070 w 4554070"/>
              <a:gd name="connsiteY1" fmla="*/ 8946 h 6509181"/>
              <a:gd name="connsiteX2" fmla="*/ 2913529 w 4554070"/>
              <a:gd name="connsiteY2" fmla="*/ 6500234 h 6509181"/>
              <a:gd name="connsiteX3" fmla="*/ 8966 w 4554070"/>
              <a:gd name="connsiteY3" fmla="*/ 6509181 h 6509181"/>
              <a:gd name="connsiteX4" fmla="*/ 0 w 4554070"/>
              <a:gd name="connsiteY4" fmla="*/ 0 h 6509181"/>
              <a:gd name="connsiteX0" fmla="*/ 564 w 4554634"/>
              <a:gd name="connsiteY0" fmla="*/ 0 h 6509181"/>
              <a:gd name="connsiteX1" fmla="*/ 4554634 w 4554634"/>
              <a:gd name="connsiteY1" fmla="*/ 8946 h 6509181"/>
              <a:gd name="connsiteX2" fmla="*/ 2914093 w 4554634"/>
              <a:gd name="connsiteY2" fmla="*/ 6500234 h 6509181"/>
              <a:gd name="connsiteX3" fmla="*/ 903 w 4554634"/>
              <a:gd name="connsiteY3" fmla="*/ 6509181 h 6509181"/>
              <a:gd name="connsiteX4" fmla="*/ 564 w 4554634"/>
              <a:gd name="connsiteY4" fmla="*/ 0 h 650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4634" h="6509181">
                <a:moveTo>
                  <a:pt x="564" y="0"/>
                </a:moveTo>
                <a:lnTo>
                  <a:pt x="4554634" y="8946"/>
                </a:lnTo>
                <a:lnTo>
                  <a:pt x="2914093" y="6500234"/>
                </a:lnTo>
                <a:lnTo>
                  <a:pt x="903" y="6509181"/>
                </a:lnTo>
                <a:cubicBezTo>
                  <a:pt x="-2086" y="4339454"/>
                  <a:pt x="3553" y="2169727"/>
                  <a:pt x="5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7C4042-7836-4011-BB05-C6F6518AEA93}"/>
              </a:ext>
            </a:extLst>
          </p:cNvPr>
          <p:cNvSpPr/>
          <p:nvPr/>
        </p:nvSpPr>
        <p:spPr>
          <a:xfrm>
            <a:off x="0" y="-1"/>
            <a:ext cx="12192000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89FE61-EF54-4D2C-B83A-F23ED7F908E6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AF9DE-D290-45CF-A368-3FF834BDA66C}"/>
              </a:ext>
            </a:extLst>
          </p:cNvPr>
          <p:cNvSpPr txBox="1"/>
          <p:nvPr/>
        </p:nvSpPr>
        <p:spPr>
          <a:xfrm>
            <a:off x="0" y="6641694"/>
            <a:ext cx="2247900" cy="215444"/>
          </a:xfrm>
          <a:prstGeom prst="rect">
            <a:avLst/>
          </a:prstGeom>
          <a:noFill/>
        </p:spPr>
        <p:txBody>
          <a:bodyPr wrap="square" lIns="137160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</a:rPr>
              <a:t>© Iowa Association of School Boards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14C344-63DF-4A83-AB84-D0984D7654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56847" y="1706423"/>
            <a:ext cx="7454153" cy="3331057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7FA0401-1D67-4899-9106-95126EA662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3" t="15543" r="6132" b="14492"/>
          <a:stretch/>
        </p:blipFill>
        <p:spPr>
          <a:xfrm>
            <a:off x="10189477" y="5071480"/>
            <a:ext cx="1621523" cy="130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3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ator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7C4042-7836-4011-BB05-C6F6518AEA93}"/>
              </a:ext>
            </a:extLst>
          </p:cNvPr>
          <p:cNvSpPr/>
          <p:nvPr/>
        </p:nvSpPr>
        <p:spPr>
          <a:xfrm>
            <a:off x="0" y="-2"/>
            <a:ext cx="12192000" cy="9144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89FE61-EF54-4D2C-B83A-F23ED7F908E6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AF9DE-D290-45CF-A368-3FF834BDA66C}"/>
              </a:ext>
            </a:extLst>
          </p:cNvPr>
          <p:cNvSpPr txBox="1"/>
          <p:nvPr/>
        </p:nvSpPr>
        <p:spPr>
          <a:xfrm>
            <a:off x="0" y="6641694"/>
            <a:ext cx="2247900" cy="215444"/>
          </a:xfrm>
          <a:prstGeom prst="rect">
            <a:avLst/>
          </a:prstGeom>
          <a:noFill/>
        </p:spPr>
        <p:txBody>
          <a:bodyPr wrap="square" lIns="137160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</a:rPr>
              <a:t>© Iowa Association of School Boards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57C0D1-D360-4BC6-B472-E430E15E5BA2}"/>
              </a:ext>
            </a:extLst>
          </p:cNvPr>
          <p:cNvSpPr txBox="1"/>
          <p:nvPr/>
        </p:nvSpPr>
        <p:spPr>
          <a:xfrm>
            <a:off x="9944100" y="6641694"/>
            <a:ext cx="2247900" cy="215444"/>
          </a:xfrm>
          <a:prstGeom prst="rect">
            <a:avLst/>
          </a:prstGeom>
          <a:noFill/>
        </p:spPr>
        <p:txBody>
          <a:bodyPr wrap="square" lIns="137160" rIns="137160" rtlCol="0">
            <a:spAutoFit/>
          </a:bodyPr>
          <a:lstStyle/>
          <a:p>
            <a:pPr algn="r"/>
            <a:fld id="{B814E404-B726-45FD-A504-D114ED19531B}" type="slidenum">
              <a:rPr lang="en-US" sz="800" smtClean="0">
                <a:solidFill>
                  <a:schemeClr val="accent3"/>
                </a:solidFill>
              </a:rPr>
              <a:t>‹#›</a:t>
            </a:fld>
            <a:endParaRPr lang="en-US" sz="800" dirty="0">
              <a:solidFill>
                <a:schemeClr val="accent3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EBD05B-9C91-49F7-9909-9DD99DE105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96722"/>
            <a:ext cx="10515600" cy="778102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Meet the Moderator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453875-D181-499E-B073-330EAEC2B861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4838971" y="1933107"/>
            <a:ext cx="2531310" cy="2531310"/>
          </a:xfrm>
          <a:prstGeom prst="roundRect">
            <a:avLst/>
          </a:prstGeom>
          <a:ln w="3810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DFD4F7-07E0-409C-A6DF-3DEF84DB8B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797" y="4576451"/>
            <a:ext cx="3370175" cy="3004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Moderator Name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5E672BC-EA48-4D98-8285-7A17BDA401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63" y="4870544"/>
            <a:ext cx="3370175" cy="230614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300"/>
              </a:spcBef>
              <a:buNone/>
              <a:defRPr sz="140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6D57E6EA-0853-4BD7-AD83-87B75D913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825" y="145535"/>
            <a:ext cx="899675" cy="62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3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576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ers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7C4042-7836-4011-BB05-C6F6518AEA93}"/>
              </a:ext>
            </a:extLst>
          </p:cNvPr>
          <p:cNvSpPr/>
          <p:nvPr userDrawn="1"/>
        </p:nvSpPr>
        <p:spPr>
          <a:xfrm>
            <a:off x="0" y="-2"/>
            <a:ext cx="12192000" cy="9144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89FE61-EF54-4D2C-B83A-F23ED7F908E6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AF9DE-D290-45CF-A368-3FF834BDA66C}"/>
              </a:ext>
            </a:extLst>
          </p:cNvPr>
          <p:cNvSpPr txBox="1"/>
          <p:nvPr/>
        </p:nvSpPr>
        <p:spPr>
          <a:xfrm>
            <a:off x="0" y="6641694"/>
            <a:ext cx="2247900" cy="215444"/>
          </a:xfrm>
          <a:prstGeom prst="rect">
            <a:avLst/>
          </a:prstGeom>
          <a:noFill/>
        </p:spPr>
        <p:txBody>
          <a:bodyPr wrap="square" lIns="137160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</a:rPr>
              <a:t>© Iowa Association of School Boards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57C0D1-D360-4BC6-B472-E430E15E5BA2}"/>
              </a:ext>
            </a:extLst>
          </p:cNvPr>
          <p:cNvSpPr txBox="1"/>
          <p:nvPr/>
        </p:nvSpPr>
        <p:spPr>
          <a:xfrm>
            <a:off x="9944100" y="6641694"/>
            <a:ext cx="2247900" cy="215444"/>
          </a:xfrm>
          <a:prstGeom prst="rect">
            <a:avLst/>
          </a:prstGeom>
          <a:noFill/>
        </p:spPr>
        <p:txBody>
          <a:bodyPr wrap="square" lIns="137160" rIns="137160" rtlCol="0">
            <a:spAutoFit/>
          </a:bodyPr>
          <a:lstStyle/>
          <a:p>
            <a:pPr algn="r"/>
            <a:fld id="{B814E404-B726-45FD-A504-D114ED19531B}" type="slidenum">
              <a:rPr lang="en-US" sz="800" smtClean="0">
                <a:solidFill>
                  <a:schemeClr val="accent3"/>
                </a:solidFill>
              </a:rPr>
              <a:t>‹#›</a:t>
            </a:fld>
            <a:endParaRPr lang="en-US" sz="800" dirty="0">
              <a:solidFill>
                <a:schemeClr val="accent3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453875-D181-499E-B073-330EAEC2B861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2883369" y="1933107"/>
            <a:ext cx="2531310" cy="2531310"/>
          </a:xfrm>
          <a:prstGeom prst="roundRect">
            <a:avLst/>
          </a:prstGeom>
          <a:ln w="3810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7BF357C9-C977-4322-A353-CCBE8594EC7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6759508" y="1933107"/>
            <a:ext cx="2531310" cy="2531310"/>
          </a:xfrm>
          <a:prstGeom prst="roundRect">
            <a:avLst/>
          </a:prstGeom>
          <a:ln w="3810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DFD4F7-07E0-409C-A6DF-3DEF84DB8B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4195" y="4576451"/>
            <a:ext cx="3370175" cy="3004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5E672BC-EA48-4D98-8285-7A17BDA401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63561" y="4870544"/>
            <a:ext cx="3370175" cy="230614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300"/>
              </a:spcBef>
              <a:buNone/>
              <a:defRPr sz="140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452E7B9E-F09C-424C-A836-96ECD31A2F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41086" y="4576451"/>
            <a:ext cx="3370175" cy="3004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B19493D-6716-419E-8BB8-655DAEC82D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40452" y="4870544"/>
            <a:ext cx="3370175" cy="230614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300"/>
              </a:spcBef>
              <a:buNone/>
              <a:defRPr sz="140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14" name="Picture 13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5741E9FD-7B2B-4A56-8DD5-B4E4C7771F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825" y="145535"/>
            <a:ext cx="899675" cy="623326"/>
          </a:xfrm>
          <a:prstGeom prst="rect">
            <a:avLst/>
          </a:prstGeom>
        </p:spPr>
      </p:pic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9C8060F-38C7-465E-B669-6FC3EDA318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96722"/>
            <a:ext cx="10515600" cy="778102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Meet the Presenters</a:t>
            </a:r>
          </a:p>
        </p:txBody>
      </p:sp>
    </p:spTree>
    <p:extLst>
      <p:ext uri="{BB962C8B-B14F-4D97-AF65-F5344CB8AC3E}">
        <p14:creationId xmlns:p14="http://schemas.microsoft.com/office/powerpoint/2010/main" val="297814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57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ers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7C4042-7836-4011-BB05-C6F6518AEA93}"/>
              </a:ext>
            </a:extLst>
          </p:cNvPr>
          <p:cNvSpPr/>
          <p:nvPr/>
        </p:nvSpPr>
        <p:spPr>
          <a:xfrm>
            <a:off x="0" y="-2"/>
            <a:ext cx="12192000" cy="9144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89FE61-EF54-4D2C-B83A-F23ED7F908E6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AF9DE-D290-45CF-A368-3FF834BDA66C}"/>
              </a:ext>
            </a:extLst>
          </p:cNvPr>
          <p:cNvSpPr txBox="1"/>
          <p:nvPr/>
        </p:nvSpPr>
        <p:spPr>
          <a:xfrm>
            <a:off x="0" y="6641694"/>
            <a:ext cx="2247900" cy="215444"/>
          </a:xfrm>
          <a:prstGeom prst="rect">
            <a:avLst/>
          </a:prstGeom>
          <a:noFill/>
        </p:spPr>
        <p:txBody>
          <a:bodyPr wrap="square" lIns="137160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</a:rPr>
              <a:t>© Iowa Association of School Boards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57C0D1-D360-4BC6-B472-E430E15E5BA2}"/>
              </a:ext>
            </a:extLst>
          </p:cNvPr>
          <p:cNvSpPr txBox="1"/>
          <p:nvPr/>
        </p:nvSpPr>
        <p:spPr>
          <a:xfrm>
            <a:off x="9944100" y="6641694"/>
            <a:ext cx="2247900" cy="215444"/>
          </a:xfrm>
          <a:prstGeom prst="rect">
            <a:avLst/>
          </a:prstGeom>
          <a:noFill/>
        </p:spPr>
        <p:txBody>
          <a:bodyPr wrap="square" lIns="137160" rIns="137160" rtlCol="0">
            <a:spAutoFit/>
          </a:bodyPr>
          <a:lstStyle/>
          <a:p>
            <a:pPr algn="r"/>
            <a:fld id="{B814E404-B726-45FD-A504-D114ED19531B}" type="slidenum">
              <a:rPr lang="en-US" sz="800" smtClean="0">
                <a:solidFill>
                  <a:schemeClr val="accent3"/>
                </a:solidFill>
              </a:rPr>
              <a:t>‹#›</a:t>
            </a:fld>
            <a:endParaRPr lang="en-US" sz="800" dirty="0">
              <a:solidFill>
                <a:schemeClr val="accent3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453875-D181-499E-B073-330EAEC2B861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954206" y="1933107"/>
            <a:ext cx="2531310" cy="2531310"/>
          </a:xfrm>
          <a:prstGeom prst="roundRect">
            <a:avLst/>
          </a:prstGeom>
          <a:ln w="3810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7BF357C9-C977-4322-A353-CCBE8594EC7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4830345" y="1933107"/>
            <a:ext cx="2531310" cy="2531310"/>
          </a:xfrm>
          <a:prstGeom prst="roundRect">
            <a:avLst/>
          </a:prstGeom>
          <a:ln w="3810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0F6B881A-F5CB-415E-97E8-32B6AC676EFE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8706484" y="1933107"/>
            <a:ext cx="2531310" cy="2531310"/>
          </a:xfrm>
          <a:prstGeom prst="roundRect">
            <a:avLst/>
          </a:prstGeom>
          <a:ln w="3810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DFD4F7-07E0-409C-A6DF-3DEF84DB8B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5032" y="4576451"/>
            <a:ext cx="3370175" cy="3004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5E672BC-EA48-4D98-8285-7A17BDA401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4398" y="4870544"/>
            <a:ext cx="3370175" cy="230614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300"/>
              </a:spcBef>
              <a:buNone/>
              <a:defRPr sz="140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452E7B9E-F09C-424C-A836-96ECD31A2F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11923" y="4576451"/>
            <a:ext cx="3370175" cy="3004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B19493D-6716-419E-8BB8-655DAEC82D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11289" y="4870544"/>
            <a:ext cx="3370175" cy="230614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300"/>
              </a:spcBef>
              <a:buNone/>
              <a:defRPr sz="140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E191527-7BAB-4078-B079-0A1728CA5E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87430" y="4576451"/>
            <a:ext cx="3370175" cy="3004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C8BA46F-67B7-4C56-BF3B-36DDAA85E9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86796" y="4870544"/>
            <a:ext cx="3370175" cy="230614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300"/>
              </a:spcBef>
              <a:buNone/>
              <a:defRPr sz="140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20" name="Picture 19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BD975374-FDD0-4448-92EA-7866E3BCA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825" y="145535"/>
            <a:ext cx="899675" cy="623326"/>
          </a:xfrm>
          <a:prstGeom prst="rect">
            <a:avLst/>
          </a:prstGeom>
        </p:spPr>
      </p:pic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63CB5143-A44A-4D7E-95EF-FC37749FFB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96722"/>
            <a:ext cx="10515600" cy="778102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Meet the Presenters</a:t>
            </a:r>
          </a:p>
        </p:txBody>
      </p:sp>
    </p:spTree>
    <p:extLst>
      <p:ext uri="{BB962C8B-B14F-4D97-AF65-F5344CB8AC3E}">
        <p14:creationId xmlns:p14="http://schemas.microsoft.com/office/powerpoint/2010/main" val="279718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57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8C72F4E-2DAF-48ED-BFA7-843131BC8E1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1E28705-B42A-42B8-9347-1BDEFC4E7ED9}"/>
              </a:ext>
            </a:extLst>
          </p:cNvPr>
          <p:cNvSpPr/>
          <p:nvPr/>
        </p:nvSpPr>
        <p:spPr>
          <a:xfrm>
            <a:off x="5314950" y="348853"/>
            <a:ext cx="1562100" cy="1562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640" rtlCol="0" anchor="ctr"/>
          <a:lstStyle/>
          <a:p>
            <a:pPr algn="ctr"/>
            <a:r>
              <a:rPr lang="en-US" sz="8800" b="1" dirty="0"/>
              <a:t>”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15BE768-DE9E-4BE0-95B6-ADB9F16604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2860" y="2221706"/>
            <a:ext cx="9446281" cy="3305176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 sz="5400" i="0">
                <a:solidFill>
                  <a:schemeClr val="bg1"/>
                </a:solidFill>
              </a:defRPr>
            </a:lvl1pPr>
            <a:lvl2pPr marL="457200" indent="0">
              <a:buNone/>
              <a:defRPr sz="2800">
                <a:solidFill>
                  <a:schemeClr val="tx2"/>
                </a:solidFill>
              </a:defRPr>
            </a:lvl2pPr>
            <a:lvl3pPr marL="914400" indent="0">
              <a:buNone/>
              <a:defRPr sz="2800">
                <a:solidFill>
                  <a:schemeClr val="tx2"/>
                </a:solidFill>
              </a:defRPr>
            </a:lvl3pPr>
            <a:lvl4pPr marL="1371600" indent="0">
              <a:buNone/>
              <a:defRPr sz="2800">
                <a:solidFill>
                  <a:schemeClr val="tx2"/>
                </a:solidFill>
              </a:defRPr>
            </a:lvl4pPr>
            <a:lvl5pPr marL="1828800" indent="0">
              <a:buNone/>
              <a:defRPr sz="2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Quote Text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A70977C-873C-48D1-AF54-F9C78B7496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72860" y="5837634"/>
            <a:ext cx="9446281" cy="62388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 sz="3200" i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800">
                <a:solidFill>
                  <a:schemeClr val="tx2"/>
                </a:solidFill>
              </a:defRPr>
            </a:lvl2pPr>
            <a:lvl3pPr marL="914400" indent="0">
              <a:buNone/>
              <a:defRPr sz="2800">
                <a:solidFill>
                  <a:schemeClr val="tx2"/>
                </a:solidFill>
              </a:defRPr>
            </a:lvl3pPr>
            <a:lvl4pPr marL="1371600" indent="0">
              <a:buNone/>
              <a:defRPr sz="2800">
                <a:solidFill>
                  <a:schemeClr val="tx2"/>
                </a:solidFill>
              </a:defRPr>
            </a:lvl4pPr>
            <a:lvl5pPr marL="1828800" indent="0">
              <a:buNone/>
              <a:defRPr sz="2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Person Quoted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CB8374-125F-482E-83A2-70787F90DD4A}"/>
              </a:ext>
            </a:extLst>
          </p:cNvPr>
          <p:cNvSpPr txBox="1"/>
          <p:nvPr/>
        </p:nvSpPr>
        <p:spPr>
          <a:xfrm>
            <a:off x="9944100" y="6641694"/>
            <a:ext cx="2247900" cy="215444"/>
          </a:xfrm>
          <a:prstGeom prst="rect">
            <a:avLst/>
          </a:prstGeom>
          <a:noFill/>
        </p:spPr>
        <p:txBody>
          <a:bodyPr wrap="square" lIns="137160" rIns="137160" rtlCol="0">
            <a:spAutoFit/>
          </a:bodyPr>
          <a:lstStyle/>
          <a:p>
            <a:pPr algn="r"/>
            <a:fld id="{B814E404-B726-45FD-A504-D114ED19531B}" type="slidenum">
              <a:rPr lang="en-US" sz="800" smtClean="0">
                <a:solidFill>
                  <a:schemeClr val="accent3"/>
                </a:solidFill>
              </a:rPr>
              <a:t>‹#›</a:t>
            </a:fld>
            <a:endParaRPr lang="en-US" sz="800" dirty="0">
              <a:solidFill>
                <a:schemeClr val="accent3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3C30CC-AA6B-4512-8185-E06E0E5329C4}"/>
              </a:ext>
            </a:extLst>
          </p:cNvPr>
          <p:cNvSpPr txBox="1"/>
          <p:nvPr userDrawn="1"/>
        </p:nvSpPr>
        <p:spPr>
          <a:xfrm>
            <a:off x="9944100" y="6641694"/>
            <a:ext cx="2247900" cy="215444"/>
          </a:xfrm>
          <a:prstGeom prst="rect">
            <a:avLst/>
          </a:prstGeom>
          <a:noFill/>
        </p:spPr>
        <p:txBody>
          <a:bodyPr wrap="square" lIns="137160" rIns="137160" rtlCol="0">
            <a:spAutoFit/>
          </a:bodyPr>
          <a:lstStyle/>
          <a:p>
            <a:pPr algn="r"/>
            <a:fld id="{B814E404-B726-45FD-A504-D114ED19531B}" type="slidenum">
              <a:rPr lang="en-US" sz="800" smtClean="0">
                <a:solidFill>
                  <a:schemeClr val="accent3"/>
                </a:solidFill>
              </a:rPr>
              <a:t>‹#›</a:t>
            </a:fld>
            <a:endParaRPr lang="en-US" sz="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76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7C4042-7836-4011-BB05-C6F6518AEA93}"/>
              </a:ext>
            </a:extLst>
          </p:cNvPr>
          <p:cNvSpPr/>
          <p:nvPr/>
        </p:nvSpPr>
        <p:spPr>
          <a:xfrm>
            <a:off x="0" y="-1"/>
            <a:ext cx="12192000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89FE61-EF54-4D2C-B83A-F23ED7F908E6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AF9DE-D290-45CF-A368-3FF834BDA66C}"/>
              </a:ext>
            </a:extLst>
          </p:cNvPr>
          <p:cNvSpPr txBox="1"/>
          <p:nvPr/>
        </p:nvSpPr>
        <p:spPr>
          <a:xfrm>
            <a:off x="0" y="6641694"/>
            <a:ext cx="2247900" cy="215444"/>
          </a:xfrm>
          <a:prstGeom prst="rect">
            <a:avLst/>
          </a:prstGeom>
          <a:noFill/>
        </p:spPr>
        <p:txBody>
          <a:bodyPr wrap="square" lIns="137160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</a:rPr>
              <a:t>© Iowa Association of School Boards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F8447F-735D-4E62-87C1-196BDAACCC43}"/>
              </a:ext>
            </a:extLst>
          </p:cNvPr>
          <p:cNvSpPr txBox="1"/>
          <p:nvPr/>
        </p:nvSpPr>
        <p:spPr>
          <a:xfrm>
            <a:off x="9944100" y="6641694"/>
            <a:ext cx="2247900" cy="215444"/>
          </a:xfrm>
          <a:prstGeom prst="rect">
            <a:avLst/>
          </a:prstGeom>
          <a:noFill/>
        </p:spPr>
        <p:txBody>
          <a:bodyPr wrap="square" lIns="137160" rIns="137160" rtlCol="0">
            <a:spAutoFit/>
          </a:bodyPr>
          <a:lstStyle/>
          <a:p>
            <a:pPr algn="r"/>
            <a:fld id="{B814E404-B726-45FD-A504-D114ED19531B}" type="slidenum">
              <a:rPr lang="en-US" sz="800" smtClean="0">
                <a:solidFill>
                  <a:schemeClr val="accent3"/>
                </a:solidFill>
              </a:rPr>
              <a:t>‹#›</a:t>
            </a:fld>
            <a:endParaRPr lang="en-US" sz="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2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5" pos="432" userDrawn="1">
          <p15:clr>
            <a:srgbClr val="FBAE40"/>
          </p15:clr>
        </p15:guide>
        <p15:guide id="6" pos="7248" userDrawn="1">
          <p15:clr>
            <a:srgbClr val="FBAE40"/>
          </p15:clr>
        </p15:guide>
        <p15:guide id="7" orient="horz" pos="216" userDrawn="1">
          <p15:clr>
            <a:srgbClr val="FBAE40"/>
          </p15:clr>
        </p15:guide>
        <p15:guide id="8" orient="horz" pos="4056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ick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7C4042-7836-4011-BB05-C6F6518AEA93}"/>
              </a:ext>
            </a:extLst>
          </p:cNvPr>
          <p:cNvSpPr/>
          <p:nvPr/>
        </p:nvSpPr>
        <p:spPr>
          <a:xfrm>
            <a:off x="0" y="-1"/>
            <a:ext cx="12192000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89FE61-EF54-4D2C-B83A-F23ED7F908E6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AF9DE-D290-45CF-A368-3FF834BDA66C}"/>
              </a:ext>
            </a:extLst>
          </p:cNvPr>
          <p:cNvSpPr txBox="1"/>
          <p:nvPr/>
        </p:nvSpPr>
        <p:spPr>
          <a:xfrm>
            <a:off x="0" y="6641694"/>
            <a:ext cx="2247900" cy="215444"/>
          </a:xfrm>
          <a:prstGeom prst="rect">
            <a:avLst/>
          </a:prstGeom>
          <a:noFill/>
        </p:spPr>
        <p:txBody>
          <a:bodyPr wrap="square" lIns="137160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</a:rPr>
              <a:t>© Iowa Association of School Boards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DCD83D4-BBBC-4287-9C80-7C94E4521E65}"/>
              </a:ext>
            </a:extLst>
          </p:cNvPr>
          <p:cNvCxnSpPr>
            <a:cxnSpLocks/>
          </p:cNvCxnSpPr>
          <p:nvPr/>
        </p:nvCxnSpPr>
        <p:spPr>
          <a:xfrm>
            <a:off x="5467656" y="1453792"/>
            <a:ext cx="0" cy="373271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3B4008D-D275-456F-906F-6D0BC31FFC6B}"/>
              </a:ext>
            </a:extLst>
          </p:cNvPr>
          <p:cNvSpPr txBox="1"/>
          <p:nvPr/>
        </p:nvSpPr>
        <p:spPr>
          <a:xfrm>
            <a:off x="9944100" y="6641694"/>
            <a:ext cx="2247900" cy="215444"/>
          </a:xfrm>
          <a:prstGeom prst="rect">
            <a:avLst/>
          </a:prstGeom>
          <a:noFill/>
        </p:spPr>
        <p:txBody>
          <a:bodyPr wrap="square" lIns="137160" rIns="137160" rtlCol="0">
            <a:spAutoFit/>
          </a:bodyPr>
          <a:lstStyle/>
          <a:p>
            <a:pPr algn="r"/>
            <a:fld id="{B814E404-B726-45FD-A504-D114ED19531B}" type="slidenum">
              <a:rPr lang="en-US" sz="800" smtClean="0">
                <a:solidFill>
                  <a:schemeClr val="accent3"/>
                </a:solidFill>
              </a:rPr>
              <a:t>‹#›</a:t>
            </a:fld>
            <a:endParaRPr lang="en-US" sz="800" dirty="0">
              <a:solidFill>
                <a:schemeClr val="accent3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D165A3-D43B-4879-B74A-97ABEF4BC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0525" y="1862139"/>
            <a:ext cx="4666234" cy="29622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0FAE510-E0C6-4A09-9B8D-649573A8649A}"/>
              </a:ext>
            </a:extLst>
          </p:cNvPr>
          <p:cNvSpPr txBox="1"/>
          <p:nvPr/>
        </p:nvSpPr>
        <p:spPr>
          <a:xfrm>
            <a:off x="5867400" y="1453793"/>
            <a:ext cx="5941418" cy="1022707"/>
          </a:xfrm>
          <a:prstGeom prst="rect">
            <a:avLst/>
          </a:prstGeom>
          <a:noFill/>
        </p:spPr>
        <p:txBody>
          <a:bodyPr wrap="square" tIns="0" rtlCol="0" anchor="t">
            <a:noAutofit/>
          </a:bodyPr>
          <a:lstStyle/>
          <a:p>
            <a:pPr>
              <a:spcAft>
                <a:spcPts val="1800"/>
              </a:spcAft>
            </a:pPr>
            <a:r>
              <a:rPr lang="en-US" sz="6000" b="1" dirty="0">
                <a:solidFill>
                  <a:schemeClr val="accent1"/>
                </a:solidFill>
                <a:latin typeface="+mj-lt"/>
              </a:rPr>
              <a:t>QUICK POLL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A7383-7041-41F2-9E11-72522B5FDB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67400" y="2466976"/>
            <a:ext cx="5943600" cy="2705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  <a:defRPr sz="32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1"/>
                </a:solidFill>
                <a:latin typeface="+mn-lt"/>
              </a:defRPr>
            </a:lvl2pPr>
            <a:lvl3pPr marL="914400" indent="0">
              <a:buNone/>
              <a:defRPr>
                <a:solidFill>
                  <a:schemeClr val="accent1"/>
                </a:solidFill>
                <a:latin typeface="+mn-lt"/>
              </a:defRPr>
            </a:lvl3pPr>
            <a:lvl4pPr marL="1371600" indent="0">
              <a:buNone/>
              <a:defRPr>
                <a:solidFill>
                  <a:schemeClr val="accent1"/>
                </a:solidFill>
                <a:latin typeface="+mn-lt"/>
              </a:defRPr>
            </a:lvl4pPr>
            <a:lvl5pPr marL="1828800" indent="0">
              <a:buNone/>
              <a:defRPr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Poll question text goes here</a:t>
            </a:r>
          </a:p>
          <a:p>
            <a:pPr lvl="0"/>
            <a:r>
              <a:rPr lang="en-US" dirty="0"/>
              <a:t>Cast your vote now!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1FBEC2D-AA98-48B1-ADDD-B8D0EFE3F7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3" t="15543" r="6132" b="14492"/>
          <a:stretch/>
        </p:blipFill>
        <p:spPr>
          <a:xfrm>
            <a:off x="10189477" y="5071480"/>
            <a:ext cx="1621523" cy="130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98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96">
          <p15:clr>
            <a:srgbClr val="FBAE40"/>
          </p15:clr>
        </p15:guide>
        <p15:guide id="3" orient="horz" pos="912">
          <p15:clr>
            <a:srgbClr val="FBAE40"/>
          </p15:clr>
        </p15:guide>
        <p15:guide id="4" orient="horz" pos="326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ussionQuestions-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6827BC9-5788-4285-AD32-CF9343C16A16}"/>
              </a:ext>
            </a:extLst>
          </p:cNvPr>
          <p:cNvSpPr/>
          <p:nvPr/>
        </p:nvSpPr>
        <p:spPr>
          <a:xfrm>
            <a:off x="0" y="0"/>
            <a:ext cx="12192000" cy="68571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DCD83D4-BBBC-4287-9C80-7C94E4521E65}"/>
              </a:ext>
            </a:extLst>
          </p:cNvPr>
          <p:cNvCxnSpPr>
            <a:cxnSpLocks/>
          </p:cNvCxnSpPr>
          <p:nvPr/>
        </p:nvCxnSpPr>
        <p:spPr>
          <a:xfrm>
            <a:off x="3960729" y="599777"/>
            <a:ext cx="0" cy="5667673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>
            <a:extLst>
              <a:ext uri="{FF2B5EF4-FFF2-40B4-BE49-F238E27FC236}">
                <a16:creationId xmlns:a16="http://schemas.microsoft.com/office/drawing/2014/main" id="{F4D165A3-D43B-4879-B74A-97ABEF4BC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000" y="610849"/>
            <a:ext cx="3187101" cy="20232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0FAE510-E0C6-4A09-9B8D-649573A8649A}"/>
              </a:ext>
            </a:extLst>
          </p:cNvPr>
          <p:cNvSpPr txBox="1"/>
          <p:nvPr/>
        </p:nvSpPr>
        <p:spPr>
          <a:xfrm>
            <a:off x="4296208" y="599778"/>
            <a:ext cx="7512028" cy="1022707"/>
          </a:xfrm>
          <a:prstGeom prst="rect">
            <a:avLst/>
          </a:prstGeom>
          <a:noFill/>
        </p:spPr>
        <p:txBody>
          <a:bodyPr wrap="square" tIns="0" rtlCol="0" anchor="t">
            <a:noAutofit/>
          </a:bodyPr>
          <a:lstStyle/>
          <a:p>
            <a:pPr>
              <a:spcAft>
                <a:spcPts val="1800"/>
              </a:spcAft>
            </a:pPr>
            <a:r>
              <a:rPr lang="en-US" sz="5400" b="1" dirty="0">
                <a:solidFill>
                  <a:schemeClr val="bg1"/>
                </a:solidFill>
                <a:latin typeface="+mj-lt"/>
              </a:rPr>
              <a:t>Discussion Questions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A7383-7041-41F2-9E11-72522B5FDB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96207" y="1612960"/>
            <a:ext cx="7514787" cy="465449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  <a:defRPr sz="32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1"/>
                </a:solidFill>
                <a:latin typeface="+mn-lt"/>
              </a:defRPr>
            </a:lvl2pPr>
            <a:lvl3pPr marL="914400" indent="0">
              <a:buNone/>
              <a:defRPr>
                <a:solidFill>
                  <a:schemeClr val="accent1"/>
                </a:solidFill>
                <a:latin typeface="+mn-lt"/>
              </a:defRPr>
            </a:lvl3pPr>
            <a:lvl4pPr marL="1371600" indent="0">
              <a:buNone/>
              <a:defRPr>
                <a:solidFill>
                  <a:schemeClr val="accent1"/>
                </a:solidFill>
                <a:latin typeface="+mn-lt"/>
              </a:defRPr>
            </a:lvl4pPr>
            <a:lvl5pPr marL="1828800" indent="0">
              <a:buNone/>
              <a:defRPr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List bulleted questions or discussion topics here</a:t>
            </a:r>
          </a:p>
        </p:txBody>
      </p:sp>
    </p:spTree>
    <p:extLst>
      <p:ext uri="{BB962C8B-B14F-4D97-AF65-F5344CB8AC3E}">
        <p14:creationId xmlns:p14="http://schemas.microsoft.com/office/powerpoint/2010/main" val="338669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8C72F4E-2DAF-48ED-BFA7-843131BC8E1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1AA108-3759-44B3-931B-BDF8F94A6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390" y="1017480"/>
            <a:ext cx="5987220" cy="482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90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ussionQuestions-Light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6827BC9-5788-4285-AD32-CF9343C16A16}"/>
              </a:ext>
            </a:extLst>
          </p:cNvPr>
          <p:cNvSpPr/>
          <p:nvPr userDrawn="1"/>
        </p:nvSpPr>
        <p:spPr>
          <a:xfrm>
            <a:off x="0" y="0"/>
            <a:ext cx="12192000" cy="68571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DCD83D4-BBBC-4287-9C80-7C94E4521E65}"/>
              </a:ext>
            </a:extLst>
          </p:cNvPr>
          <p:cNvCxnSpPr>
            <a:cxnSpLocks/>
          </p:cNvCxnSpPr>
          <p:nvPr/>
        </p:nvCxnSpPr>
        <p:spPr>
          <a:xfrm>
            <a:off x="3960729" y="599777"/>
            <a:ext cx="0" cy="566767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>
            <a:extLst>
              <a:ext uri="{FF2B5EF4-FFF2-40B4-BE49-F238E27FC236}">
                <a16:creationId xmlns:a16="http://schemas.microsoft.com/office/drawing/2014/main" id="{F4D165A3-D43B-4879-B74A-97ABEF4BC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000" y="610849"/>
            <a:ext cx="3187101" cy="20232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0FAE510-E0C6-4A09-9B8D-649573A8649A}"/>
              </a:ext>
            </a:extLst>
          </p:cNvPr>
          <p:cNvSpPr txBox="1"/>
          <p:nvPr/>
        </p:nvSpPr>
        <p:spPr>
          <a:xfrm>
            <a:off x="4296208" y="599778"/>
            <a:ext cx="7512028" cy="1022707"/>
          </a:xfrm>
          <a:prstGeom prst="rect">
            <a:avLst/>
          </a:prstGeom>
          <a:noFill/>
        </p:spPr>
        <p:txBody>
          <a:bodyPr wrap="square" tIns="0" rtlCol="0" anchor="t">
            <a:noAutofit/>
          </a:bodyPr>
          <a:lstStyle/>
          <a:p>
            <a:pPr>
              <a:spcAft>
                <a:spcPts val="1800"/>
              </a:spcAft>
            </a:pPr>
            <a:r>
              <a:rPr lang="en-US" sz="5400" b="1" dirty="0">
                <a:solidFill>
                  <a:schemeClr val="bg1"/>
                </a:solidFill>
                <a:latin typeface="+mj-lt"/>
              </a:rPr>
              <a:t>Discussion Questions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A7383-7041-41F2-9E11-72522B5FDB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96207" y="1612960"/>
            <a:ext cx="7514787" cy="465449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  <a:defRPr sz="32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1"/>
                </a:solidFill>
                <a:latin typeface="+mn-lt"/>
              </a:defRPr>
            </a:lvl2pPr>
            <a:lvl3pPr marL="914400" indent="0">
              <a:buNone/>
              <a:defRPr>
                <a:solidFill>
                  <a:schemeClr val="accent1"/>
                </a:solidFill>
                <a:latin typeface="+mn-lt"/>
              </a:defRPr>
            </a:lvl3pPr>
            <a:lvl4pPr marL="1371600" indent="0">
              <a:buNone/>
              <a:defRPr>
                <a:solidFill>
                  <a:schemeClr val="accent1"/>
                </a:solidFill>
                <a:latin typeface="+mn-lt"/>
              </a:defRPr>
            </a:lvl4pPr>
            <a:lvl5pPr marL="1828800" indent="0">
              <a:buNone/>
              <a:defRPr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List bulleted questions or discussion topics here</a:t>
            </a:r>
          </a:p>
        </p:txBody>
      </p:sp>
    </p:spTree>
    <p:extLst>
      <p:ext uri="{BB962C8B-B14F-4D97-AF65-F5344CB8AC3E}">
        <p14:creationId xmlns:p14="http://schemas.microsoft.com/office/powerpoint/2010/main" val="168659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HeaderImage-with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589FE61-EF54-4D2C-B83A-F23ED7F908E6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AF9DE-D290-45CF-A368-3FF834BDA66C}"/>
              </a:ext>
            </a:extLst>
          </p:cNvPr>
          <p:cNvSpPr txBox="1"/>
          <p:nvPr/>
        </p:nvSpPr>
        <p:spPr>
          <a:xfrm>
            <a:off x="0" y="6641694"/>
            <a:ext cx="2247900" cy="215444"/>
          </a:xfrm>
          <a:prstGeom prst="rect">
            <a:avLst/>
          </a:prstGeom>
          <a:noFill/>
        </p:spPr>
        <p:txBody>
          <a:bodyPr wrap="square" lIns="137160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</a:rPr>
              <a:t>© Iowa Association of School Boards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B4008D-D275-456F-906F-6D0BC31FFC6B}"/>
              </a:ext>
            </a:extLst>
          </p:cNvPr>
          <p:cNvSpPr txBox="1"/>
          <p:nvPr/>
        </p:nvSpPr>
        <p:spPr>
          <a:xfrm>
            <a:off x="9944100" y="6641694"/>
            <a:ext cx="2247900" cy="215444"/>
          </a:xfrm>
          <a:prstGeom prst="rect">
            <a:avLst/>
          </a:prstGeom>
          <a:noFill/>
        </p:spPr>
        <p:txBody>
          <a:bodyPr wrap="square" lIns="137160" rIns="137160" rtlCol="0">
            <a:spAutoFit/>
          </a:bodyPr>
          <a:lstStyle/>
          <a:p>
            <a:pPr algn="r"/>
            <a:fld id="{B814E404-B726-45FD-A504-D114ED19531B}" type="slidenum">
              <a:rPr lang="en-US" sz="800" smtClean="0">
                <a:solidFill>
                  <a:schemeClr val="accent3"/>
                </a:solidFill>
              </a:rPr>
              <a:t>‹#›</a:t>
            </a:fld>
            <a:endParaRPr lang="en-US" sz="800" dirty="0">
              <a:solidFill>
                <a:schemeClr val="accent3"/>
              </a:solidFill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874CA83-98C6-4D24-B0FB-7E8F8CD0BC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" y="1712068"/>
            <a:ext cx="11430000" cy="46887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>
                <a:solidFill>
                  <a:schemeClr val="tx2"/>
                </a:solidFill>
              </a:defRPr>
            </a:lvl2pPr>
            <a:lvl3pPr marL="914400" indent="0">
              <a:buNone/>
              <a:defRPr sz="2800">
                <a:solidFill>
                  <a:schemeClr val="tx2"/>
                </a:solidFill>
              </a:defRPr>
            </a:lvl3pPr>
            <a:lvl4pPr marL="1371600" indent="0">
              <a:buNone/>
              <a:defRPr sz="2800">
                <a:solidFill>
                  <a:schemeClr val="tx2"/>
                </a:solidFill>
              </a:defRPr>
            </a:lvl4pPr>
            <a:lvl5pPr marL="1828800" indent="0">
              <a:buNone/>
              <a:defRPr sz="2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443B7BA-C7F9-4755-979C-A322B58B4B6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0" y="136297"/>
            <a:ext cx="12192000" cy="13115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7C4042-7836-4011-BB05-C6F6518AEA93}"/>
              </a:ext>
            </a:extLst>
          </p:cNvPr>
          <p:cNvSpPr/>
          <p:nvPr/>
        </p:nvSpPr>
        <p:spPr>
          <a:xfrm>
            <a:off x="0" y="-1"/>
            <a:ext cx="12192000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68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912">
          <p15:clr>
            <a:srgbClr val="FBAE40"/>
          </p15:clr>
        </p15:guide>
        <p15:guide id="4" orient="horz" pos="326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HeaderImage-with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589FE61-EF54-4D2C-B83A-F23ED7F908E6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AF9DE-D290-45CF-A368-3FF834BDA66C}"/>
              </a:ext>
            </a:extLst>
          </p:cNvPr>
          <p:cNvSpPr txBox="1"/>
          <p:nvPr/>
        </p:nvSpPr>
        <p:spPr>
          <a:xfrm>
            <a:off x="0" y="6641694"/>
            <a:ext cx="2247900" cy="215444"/>
          </a:xfrm>
          <a:prstGeom prst="rect">
            <a:avLst/>
          </a:prstGeom>
          <a:noFill/>
        </p:spPr>
        <p:txBody>
          <a:bodyPr wrap="square" lIns="137160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</a:rPr>
              <a:t>© Iowa Association of School Boards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B4008D-D275-456F-906F-6D0BC31FFC6B}"/>
              </a:ext>
            </a:extLst>
          </p:cNvPr>
          <p:cNvSpPr txBox="1"/>
          <p:nvPr/>
        </p:nvSpPr>
        <p:spPr>
          <a:xfrm>
            <a:off x="9944100" y="6641694"/>
            <a:ext cx="2247900" cy="215444"/>
          </a:xfrm>
          <a:prstGeom prst="rect">
            <a:avLst/>
          </a:prstGeom>
          <a:noFill/>
        </p:spPr>
        <p:txBody>
          <a:bodyPr wrap="square" lIns="137160" rIns="137160" rtlCol="0">
            <a:spAutoFit/>
          </a:bodyPr>
          <a:lstStyle/>
          <a:p>
            <a:pPr algn="r"/>
            <a:fld id="{B814E404-B726-45FD-A504-D114ED19531B}" type="slidenum">
              <a:rPr lang="en-US" sz="800" smtClean="0">
                <a:solidFill>
                  <a:schemeClr val="accent3"/>
                </a:solidFill>
              </a:rPr>
              <a:t>‹#›</a:t>
            </a:fld>
            <a:endParaRPr lang="en-US" sz="800" dirty="0">
              <a:solidFill>
                <a:schemeClr val="accent3"/>
              </a:solidFill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874CA83-98C6-4D24-B0FB-7E8F8CD0BC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" y="3106394"/>
            <a:ext cx="11430000" cy="32944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>
                <a:solidFill>
                  <a:schemeClr val="tx2"/>
                </a:solidFill>
              </a:defRPr>
            </a:lvl2pPr>
            <a:lvl3pPr marL="914400" indent="0">
              <a:buNone/>
              <a:defRPr sz="2800">
                <a:solidFill>
                  <a:schemeClr val="tx2"/>
                </a:solidFill>
              </a:defRPr>
            </a:lvl3pPr>
            <a:lvl4pPr marL="1371600" indent="0">
              <a:buNone/>
              <a:defRPr sz="2800">
                <a:solidFill>
                  <a:schemeClr val="tx2"/>
                </a:solidFill>
              </a:defRPr>
            </a:lvl4pPr>
            <a:lvl5pPr marL="1828800" indent="0">
              <a:buNone/>
              <a:defRPr sz="2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443B7BA-C7F9-4755-979C-A322B58B4B6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0" y="136297"/>
            <a:ext cx="12192000" cy="270582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7C4042-7836-4011-BB05-C6F6518AEA93}"/>
              </a:ext>
            </a:extLst>
          </p:cNvPr>
          <p:cNvSpPr/>
          <p:nvPr userDrawn="1"/>
        </p:nvSpPr>
        <p:spPr>
          <a:xfrm>
            <a:off x="0" y="-1"/>
            <a:ext cx="12192000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64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032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7C4042-7836-4011-BB05-C6F6518AEA93}"/>
              </a:ext>
            </a:extLst>
          </p:cNvPr>
          <p:cNvSpPr/>
          <p:nvPr/>
        </p:nvSpPr>
        <p:spPr>
          <a:xfrm>
            <a:off x="0" y="-2"/>
            <a:ext cx="12192000" cy="9144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89FE61-EF54-4D2C-B83A-F23ED7F908E6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AF9DE-D290-45CF-A368-3FF834BDA66C}"/>
              </a:ext>
            </a:extLst>
          </p:cNvPr>
          <p:cNvSpPr txBox="1"/>
          <p:nvPr/>
        </p:nvSpPr>
        <p:spPr>
          <a:xfrm>
            <a:off x="0" y="6641694"/>
            <a:ext cx="2247900" cy="215444"/>
          </a:xfrm>
          <a:prstGeom prst="rect">
            <a:avLst/>
          </a:prstGeom>
          <a:noFill/>
        </p:spPr>
        <p:txBody>
          <a:bodyPr wrap="square" lIns="137160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</a:rPr>
              <a:t>© Iowa Association of School Boards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57C0D1-D360-4BC6-B472-E430E15E5BA2}"/>
              </a:ext>
            </a:extLst>
          </p:cNvPr>
          <p:cNvSpPr txBox="1"/>
          <p:nvPr/>
        </p:nvSpPr>
        <p:spPr>
          <a:xfrm>
            <a:off x="9944100" y="6641694"/>
            <a:ext cx="2247900" cy="215444"/>
          </a:xfrm>
          <a:prstGeom prst="rect">
            <a:avLst/>
          </a:prstGeom>
          <a:noFill/>
        </p:spPr>
        <p:txBody>
          <a:bodyPr wrap="square" lIns="137160" rIns="137160" rtlCol="0">
            <a:spAutoFit/>
          </a:bodyPr>
          <a:lstStyle/>
          <a:p>
            <a:pPr algn="r"/>
            <a:fld id="{B814E404-B726-45FD-A504-D114ED19531B}" type="slidenum">
              <a:rPr lang="en-US" sz="800" smtClean="0">
                <a:solidFill>
                  <a:schemeClr val="accent3"/>
                </a:solidFill>
              </a:rPr>
              <a:t>‹#›</a:t>
            </a:fld>
            <a:endParaRPr lang="en-US" sz="800" dirty="0">
              <a:solidFill>
                <a:schemeClr val="accent3"/>
              </a:solidFill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1B92FCD-7BFA-46D2-B877-ED44E03A92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" y="1143000"/>
            <a:ext cx="11430000" cy="5257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>
                <a:solidFill>
                  <a:schemeClr val="tx2"/>
                </a:solidFill>
              </a:defRPr>
            </a:lvl2pPr>
            <a:lvl3pPr marL="914400" indent="0">
              <a:buNone/>
              <a:defRPr sz="2800">
                <a:solidFill>
                  <a:schemeClr val="tx2"/>
                </a:solidFill>
              </a:defRPr>
            </a:lvl3pPr>
            <a:lvl4pPr marL="1371600" indent="0">
              <a:buNone/>
              <a:defRPr sz="2800">
                <a:solidFill>
                  <a:schemeClr val="tx2"/>
                </a:solidFill>
              </a:defRPr>
            </a:lvl4pPr>
            <a:lvl5pPr marL="1828800" indent="0">
              <a:buNone/>
              <a:defRPr sz="2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4FEA62E8-9998-4C67-B130-193FEEA8B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825" y="145535"/>
            <a:ext cx="899675" cy="623326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19DF6B4-FE21-4798-AD15-1C3BE8B88A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96722"/>
            <a:ext cx="10515600" cy="778102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Basic Paragraph Text</a:t>
            </a:r>
          </a:p>
        </p:txBody>
      </p:sp>
    </p:spTree>
    <p:extLst>
      <p:ext uri="{BB962C8B-B14F-4D97-AF65-F5344CB8AC3E}">
        <p14:creationId xmlns:p14="http://schemas.microsoft.com/office/powerpoint/2010/main" val="290335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576">
          <p15:clr>
            <a:srgbClr val="FBAE40"/>
          </p15:clr>
        </p15:guide>
        <p15:guide id="7" orient="horz" pos="720" userDrawn="1">
          <p15:clr>
            <a:srgbClr val="FBAE40"/>
          </p15:clr>
        </p15:guide>
        <p15:guide id="8" orient="horz" pos="4056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Text-photoLeft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09788E-DC40-49FF-84A3-A79A56213B2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81000" y="1143001"/>
            <a:ext cx="3867150" cy="5257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7C4042-7836-4011-BB05-C6F6518AEA93}"/>
              </a:ext>
            </a:extLst>
          </p:cNvPr>
          <p:cNvSpPr/>
          <p:nvPr/>
        </p:nvSpPr>
        <p:spPr>
          <a:xfrm>
            <a:off x="0" y="-2"/>
            <a:ext cx="12192000" cy="9144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89FE61-EF54-4D2C-B83A-F23ED7F908E6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AF9DE-D290-45CF-A368-3FF834BDA66C}"/>
              </a:ext>
            </a:extLst>
          </p:cNvPr>
          <p:cNvSpPr txBox="1"/>
          <p:nvPr/>
        </p:nvSpPr>
        <p:spPr>
          <a:xfrm>
            <a:off x="0" y="6641694"/>
            <a:ext cx="2247900" cy="215444"/>
          </a:xfrm>
          <a:prstGeom prst="rect">
            <a:avLst/>
          </a:prstGeom>
          <a:noFill/>
        </p:spPr>
        <p:txBody>
          <a:bodyPr wrap="square" lIns="137160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</a:rPr>
              <a:t>© Iowa Association of School Boards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57C0D1-D360-4BC6-B472-E430E15E5BA2}"/>
              </a:ext>
            </a:extLst>
          </p:cNvPr>
          <p:cNvSpPr txBox="1"/>
          <p:nvPr/>
        </p:nvSpPr>
        <p:spPr>
          <a:xfrm>
            <a:off x="9944100" y="6641694"/>
            <a:ext cx="2247900" cy="215444"/>
          </a:xfrm>
          <a:prstGeom prst="rect">
            <a:avLst/>
          </a:prstGeom>
          <a:noFill/>
        </p:spPr>
        <p:txBody>
          <a:bodyPr wrap="square" lIns="137160" rIns="137160" rtlCol="0">
            <a:spAutoFit/>
          </a:bodyPr>
          <a:lstStyle/>
          <a:p>
            <a:pPr algn="r"/>
            <a:fld id="{B814E404-B726-45FD-A504-D114ED19531B}" type="slidenum">
              <a:rPr lang="en-US" sz="800" smtClean="0">
                <a:solidFill>
                  <a:schemeClr val="accent3"/>
                </a:solidFill>
              </a:rPr>
              <a:t>‹#›</a:t>
            </a:fld>
            <a:endParaRPr lang="en-US" sz="800" dirty="0">
              <a:solidFill>
                <a:schemeClr val="accent3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EAE205-F86F-4371-8C7B-F4E72B9EA5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52950" y="1143000"/>
            <a:ext cx="7258049" cy="5257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>
                <a:solidFill>
                  <a:schemeClr val="tx2"/>
                </a:solidFill>
              </a:defRPr>
            </a:lvl2pPr>
            <a:lvl3pPr marL="914400" indent="0">
              <a:buNone/>
              <a:defRPr sz="2800">
                <a:solidFill>
                  <a:schemeClr val="tx2"/>
                </a:solidFill>
              </a:defRPr>
            </a:lvl3pPr>
            <a:lvl4pPr marL="1371600" indent="0">
              <a:buNone/>
              <a:defRPr sz="2800">
                <a:solidFill>
                  <a:schemeClr val="tx2"/>
                </a:solidFill>
              </a:defRPr>
            </a:lvl4pPr>
            <a:lvl5pPr marL="1828800" indent="0">
              <a:buNone/>
              <a:defRPr sz="2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FBFEEC08-725E-4F05-BB80-7BDCEFEA2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825" y="145535"/>
            <a:ext cx="899675" cy="623326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D908692-D54F-4B27-ABC1-849DC1D2EB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96722"/>
            <a:ext cx="10515600" cy="778102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Basic Text with Left Vertical Photo</a:t>
            </a:r>
          </a:p>
        </p:txBody>
      </p:sp>
    </p:spTree>
    <p:extLst>
      <p:ext uri="{BB962C8B-B14F-4D97-AF65-F5344CB8AC3E}">
        <p14:creationId xmlns:p14="http://schemas.microsoft.com/office/powerpoint/2010/main" val="352440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576">
          <p15:clr>
            <a:srgbClr val="FBAE40"/>
          </p15:clr>
        </p15:guide>
        <p15:guide id="5" orient="horz" pos="720">
          <p15:clr>
            <a:srgbClr val="FBAE40"/>
          </p15:clr>
        </p15:guide>
        <p15:guide id="6" orient="horz" pos="403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Text-photoLeft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09788E-DC40-49FF-84A3-A79A56213B2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81000" y="1143001"/>
            <a:ext cx="5410200" cy="5257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7C4042-7836-4011-BB05-C6F6518AEA93}"/>
              </a:ext>
            </a:extLst>
          </p:cNvPr>
          <p:cNvSpPr/>
          <p:nvPr/>
        </p:nvSpPr>
        <p:spPr>
          <a:xfrm>
            <a:off x="0" y="-2"/>
            <a:ext cx="12192000" cy="9144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89FE61-EF54-4D2C-B83A-F23ED7F908E6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AF9DE-D290-45CF-A368-3FF834BDA66C}"/>
              </a:ext>
            </a:extLst>
          </p:cNvPr>
          <p:cNvSpPr txBox="1"/>
          <p:nvPr/>
        </p:nvSpPr>
        <p:spPr>
          <a:xfrm>
            <a:off x="0" y="6641694"/>
            <a:ext cx="2247900" cy="215444"/>
          </a:xfrm>
          <a:prstGeom prst="rect">
            <a:avLst/>
          </a:prstGeom>
          <a:noFill/>
        </p:spPr>
        <p:txBody>
          <a:bodyPr wrap="square" lIns="137160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</a:rPr>
              <a:t>© Iowa Association of School Boards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57C0D1-D360-4BC6-B472-E430E15E5BA2}"/>
              </a:ext>
            </a:extLst>
          </p:cNvPr>
          <p:cNvSpPr txBox="1"/>
          <p:nvPr/>
        </p:nvSpPr>
        <p:spPr>
          <a:xfrm>
            <a:off x="9944100" y="6641694"/>
            <a:ext cx="2247900" cy="215444"/>
          </a:xfrm>
          <a:prstGeom prst="rect">
            <a:avLst/>
          </a:prstGeom>
          <a:noFill/>
        </p:spPr>
        <p:txBody>
          <a:bodyPr wrap="square" lIns="137160" rIns="137160" rtlCol="0">
            <a:spAutoFit/>
          </a:bodyPr>
          <a:lstStyle/>
          <a:p>
            <a:pPr algn="r"/>
            <a:fld id="{B814E404-B726-45FD-A504-D114ED19531B}" type="slidenum">
              <a:rPr lang="en-US" sz="800" smtClean="0">
                <a:solidFill>
                  <a:schemeClr val="accent3"/>
                </a:solidFill>
              </a:rPr>
              <a:t>‹#›</a:t>
            </a:fld>
            <a:endParaRPr lang="en-US" sz="800" dirty="0">
              <a:solidFill>
                <a:schemeClr val="accent3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EAE205-F86F-4371-8C7B-F4E72B9EA5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1" y="1143000"/>
            <a:ext cx="5715000" cy="5257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>
                <a:solidFill>
                  <a:schemeClr val="tx2"/>
                </a:solidFill>
              </a:defRPr>
            </a:lvl2pPr>
            <a:lvl3pPr marL="914400" indent="0">
              <a:buNone/>
              <a:defRPr sz="2800">
                <a:solidFill>
                  <a:schemeClr val="tx2"/>
                </a:solidFill>
              </a:defRPr>
            </a:lvl3pPr>
            <a:lvl4pPr marL="1371600" indent="0">
              <a:buNone/>
              <a:defRPr sz="2800">
                <a:solidFill>
                  <a:schemeClr val="tx2"/>
                </a:solidFill>
              </a:defRPr>
            </a:lvl4pPr>
            <a:lvl5pPr marL="1828800" indent="0">
              <a:buNone/>
              <a:defRPr sz="2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FBFEEC08-725E-4F05-BB80-7BDCEFEA2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825" y="145535"/>
            <a:ext cx="899675" cy="623326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D908692-D54F-4B27-ABC1-849DC1D2EB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96722"/>
            <a:ext cx="10515600" cy="778102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Basic Text with Left Square Photo</a:t>
            </a:r>
          </a:p>
        </p:txBody>
      </p:sp>
    </p:spTree>
    <p:extLst>
      <p:ext uri="{BB962C8B-B14F-4D97-AF65-F5344CB8AC3E}">
        <p14:creationId xmlns:p14="http://schemas.microsoft.com/office/powerpoint/2010/main" val="23038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576">
          <p15:clr>
            <a:srgbClr val="FBAE40"/>
          </p15:clr>
        </p15:guide>
        <p15:guide id="5" orient="horz" pos="720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Text-photoLeft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09788E-DC40-49FF-84A3-A79A56213B2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81000" y="1143001"/>
            <a:ext cx="7267575" cy="5257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7C4042-7836-4011-BB05-C6F6518AEA93}"/>
              </a:ext>
            </a:extLst>
          </p:cNvPr>
          <p:cNvSpPr/>
          <p:nvPr/>
        </p:nvSpPr>
        <p:spPr>
          <a:xfrm>
            <a:off x="0" y="-2"/>
            <a:ext cx="12192000" cy="9144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89FE61-EF54-4D2C-B83A-F23ED7F908E6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AF9DE-D290-45CF-A368-3FF834BDA66C}"/>
              </a:ext>
            </a:extLst>
          </p:cNvPr>
          <p:cNvSpPr txBox="1"/>
          <p:nvPr/>
        </p:nvSpPr>
        <p:spPr>
          <a:xfrm>
            <a:off x="0" y="6641694"/>
            <a:ext cx="2247900" cy="215444"/>
          </a:xfrm>
          <a:prstGeom prst="rect">
            <a:avLst/>
          </a:prstGeom>
          <a:noFill/>
        </p:spPr>
        <p:txBody>
          <a:bodyPr wrap="square" lIns="137160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</a:rPr>
              <a:t>© Iowa Association of School Boards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57C0D1-D360-4BC6-B472-E430E15E5BA2}"/>
              </a:ext>
            </a:extLst>
          </p:cNvPr>
          <p:cNvSpPr txBox="1"/>
          <p:nvPr/>
        </p:nvSpPr>
        <p:spPr>
          <a:xfrm>
            <a:off x="9944100" y="6641694"/>
            <a:ext cx="2247900" cy="215444"/>
          </a:xfrm>
          <a:prstGeom prst="rect">
            <a:avLst/>
          </a:prstGeom>
          <a:noFill/>
        </p:spPr>
        <p:txBody>
          <a:bodyPr wrap="square" lIns="137160" rIns="137160" rtlCol="0">
            <a:spAutoFit/>
          </a:bodyPr>
          <a:lstStyle/>
          <a:p>
            <a:pPr algn="r"/>
            <a:fld id="{B814E404-B726-45FD-A504-D114ED19531B}" type="slidenum">
              <a:rPr lang="en-US" sz="800" smtClean="0">
                <a:solidFill>
                  <a:schemeClr val="accent3"/>
                </a:solidFill>
              </a:rPr>
              <a:t>‹#›</a:t>
            </a:fld>
            <a:endParaRPr lang="en-US" sz="800" dirty="0">
              <a:solidFill>
                <a:schemeClr val="accent3"/>
              </a:solidFill>
            </a:endParaRPr>
          </a:p>
        </p:txBody>
      </p:sp>
      <p:pic>
        <p:nvPicPr>
          <p:cNvPr id="13" name="Picture 12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FBFEEC08-725E-4F05-BB80-7BDCEFEA2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825" y="145535"/>
            <a:ext cx="899675" cy="623326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D908692-D54F-4B27-ABC1-849DC1D2EB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96722"/>
            <a:ext cx="10515600" cy="778102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Basic Text with Left Horiz. Photo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70A3D436-B620-4E6E-90C4-103E86AB6D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53375" y="1143000"/>
            <a:ext cx="3857625" cy="5257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>
                <a:solidFill>
                  <a:schemeClr val="tx2"/>
                </a:solidFill>
              </a:defRPr>
            </a:lvl2pPr>
            <a:lvl3pPr marL="914400" indent="0">
              <a:buNone/>
              <a:defRPr sz="2800">
                <a:solidFill>
                  <a:schemeClr val="tx2"/>
                </a:solidFill>
              </a:defRPr>
            </a:lvl3pPr>
            <a:lvl4pPr marL="1371600" indent="0">
              <a:buNone/>
              <a:defRPr sz="2800">
                <a:solidFill>
                  <a:schemeClr val="tx2"/>
                </a:solidFill>
              </a:defRPr>
            </a:lvl4pPr>
            <a:lvl5pPr marL="1828800" indent="0">
              <a:buNone/>
              <a:defRPr sz="2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27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576">
          <p15:clr>
            <a:srgbClr val="FBAE40"/>
          </p15:clr>
        </p15:guide>
        <p15:guide id="5" orient="horz" pos="720">
          <p15:clr>
            <a:srgbClr val="FBAE40"/>
          </p15:clr>
        </p15:guide>
        <p15:guide id="6" orient="horz" pos="403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Text-photoRight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09788E-DC40-49FF-84A3-A79A56213B2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43850" y="1143001"/>
            <a:ext cx="3867150" cy="5257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7C4042-7836-4011-BB05-C6F6518AEA93}"/>
              </a:ext>
            </a:extLst>
          </p:cNvPr>
          <p:cNvSpPr/>
          <p:nvPr/>
        </p:nvSpPr>
        <p:spPr>
          <a:xfrm>
            <a:off x="0" y="-2"/>
            <a:ext cx="12192000" cy="9144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89FE61-EF54-4D2C-B83A-F23ED7F908E6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AF9DE-D290-45CF-A368-3FF834BDA66C}"/>
              </a:ext>
            </a:extLst>
          </p:cNvPr>
          <p:cNvSpPr txBox="1"/>
          <p:nvPr/>
        </p:nvSpPr>
        <p:spPr>
          <a:xfrm>
            <a:off x="0" y="6641694"/>
            <a:ext cx="2247900" cy="215444"/>
          </a:xfrm>
          <a:prstGeom prst="rect">
            <a:avLst/>
          </a:prstGeom>
          <a:noFill/>
        </p:spPr>
        <p:txBody>
          <a:bodyPr wrap="square" lIns="137160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</a:rPr>
              <a:t>© Iowa Association of School Boards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57C0D1-D360-4BC6-B472-E430E15E5BA2}"/>
              </a:ext>
            </a:extLst>
          </p:cNvPr>
          <p:cNvSpPr txBox="1"/>
          <p:nvPr/>
        </p:nvSpPr>
        <p:spPr>
          <a:xfrm>
            <a:off x="9944100" y="6641694"/>
            <a:ext cx="2247900" cy="215444"/>
          </a:xfrm>
          <a:prstGeom prst="rect">
            <a:avLst/>
          </a:prstGeom>
          <a:noFill/>
        </p:spPr>
        <p:txBody>
          <a:bodyPr wrap="square" lIns="137160" rIns="137160" rtlCol="0">
            <a:spAutoFit/>
          </a:bodyPr>
          <a:lstStyle/>
          <a:p>
            <a:pPr algn="r"/>
            <a:fld id="{B814E404-B726-45FD-A504-D114ED19531B}" type="slidenum">
              <a:rPr lang="en-US" sz="800" smtClean="0">
                <a:solidFill>
                  <a:schemeClr val="accent3"/>
                </a:solidFill>
              </a:rPr>
              <a:t>‹#›</a:t>
            </a:fld>
            <a:endParaRPr lang="en-US" sz="800" dirty="0">
              <a:solidFill>
                <a:schemeClr val="accent3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EAE205-F86F-4371-8C7B-F4E72B9EA5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" y="1143000"/>
            <a:ext cx="7258049" cy="5257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>
                <a:solidFill>
                  <a:schemeClr val="tx2"/>
                </a:solidFill>
              </a:defRPr>
            </a:lvl2pPr>
            <a:lvl3pPr marL="914400" indent="0">
              <a:buNone/>
              <a:defRPr sz="2800">
                <a:solidFill>
                  <a:schemeClr val="tx2"/>
                </a:solidFill>
              </a:defRPr>
            </a:lvl3pPr>
            <a:lvl4pPr marL="1371600" indent="0">
              <a:buNone/>
              <a:defRPr sz="2800">
                <a:solidFill>
                  <a:schemeClr val="tx2"/>
                </a:solidFill>
              </a:defRPr>
            </a:lvl4pPr>
            <a:lvl5pPr marL="1828800" indent="0">
              <a:buNone/>
              <a:defRPr sz="2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B3E23BA4-487B-4B55-B822-32C0D6448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825" y="145535"/>
            <a:ext cx="899675" cy="623326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8A263D7-66DE-47A2-A514-2ABA2C3A40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96722"/>
            <a:ext cx="10515600" cy="778102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Basic Text with Right Vertical Photo</a:t>
            </a:r>
          </a:p>
        </p:txBody>
      </p:sp>
    </p:spTree>
    <p:extLst>
      <p:ext uri="{BB962C8B-B14F-4D97-AF65-F5344CB8AC3E}">
        <p14:creationId xmlns:p14="http://schemas.microsoft.com/office/powerpoint/2010/main" val="29828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576">
          <p15:clr>
            <a:srgbClr val="FBAE40"/>
          </p15:clr>
        </p15:guide>
        <p15:guide id="5" orient="horz" pos="720">
          <p15:clr>
            <a:srgbClr val="FBAE40"/>
          </p15:clr>
        </p15:guide>
        <p15:guide id="6" orient="horz" pos="403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Text-photoRight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09788E-DC40-49FF-84A3-A79A56213B2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6400801" y="1143001"/>
            <a:ext cx="5410200" cy="5257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7C4042-7836-4011-BB05-C6F6518AEA93}"/>
              </a:ext>
            </a:extLst>
          </p:cNvPr>
          <p:cNvSpPr/>
          <p:nvPr/>
        </p:nvSpPr>
        <p:spPr>
          <a:xfrm>
            <a:off x="0" y="-2"/>
            <a:ext cx="12192000" cy="9144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89FE61-EF54-4D2C-B83A-F23ED7F908E6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AF9DE-D290-45CF-A368-3FF834BDA66C}"/>
              </a:ext>
            </a:extLst>
          </p:cNvPr>
          <p:cNvSpPr txBox="1"/>
          <p:nvPr/>
        </p:nvSpPr>
        <p:spPr>
          <a:xfrm>
            <a:off x="0" y="6641694"/>
            <a:ext cx="2247900" cy="215444"/>
          </a:xfrm>
          <a:prstGeom prst="rect">
            <a:avLst/>
          </a:prstGeom>
          <a:noFill/>
        </p:spPr>
        <p:txBody>
          <a:bodyPr wrap="square" lIns="137160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</a:rPr>
              <a:t>© Iowa Association of School Boards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57C0D1-D360-4BC6-B472-E430E15E5BA2}"/>
              </a:ext>
            </a:extLst>
          </p:cNvPr>
          <p:cNvSpPr txBox="1"/>
          <p:nvPr/>
        </p:nvSpPr>
        <p:spPr>
          <a:xfrm>
            <a:off x="9944100" y="6641694"/>
            <a:ext cx="2247900" cy="215444"/>
          </a:xfrm>
          <a:prstGeom prst="rect">
            <a:avLst/>
          </a:prstGeom>
          <a:noFill/>
        </p:spPr>
        <p:txBody>
          <a:bodyPr wrap="square" lIns="137160" rIns="137160" rtlCol="0">
            <a:spAutoFit/>
          </a:bodyPr>
          <a:lstStyle/>
          <a:p>
            <a:pPr algn="r"/>
            <a:fld id="{B814E404-B726-45FD-A504-D114ED19531B}" type="slidenum">
              <a:rPr lang="en-US" sz="800" smtClean="0">
                <a:solidFill>
                  <a:schemeClr val="accent3"/>
                </a:solidFill>
              </a:rPr>
              <a:t>‹#›</a:t>
            </a:fld>
            <a:endParaRPr lang="en-US" sz="800" dirty="0">
              <a:solidFill>
                <a:schemeClr val="accent3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EAE205-F86F-4371-8C7B-F4E72B9EA5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" y="1143000"/>
            <a:ext cx="5715000" cy="5257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>
                <a:solidFill>
                  <a:schemeClr val="tx2"/>
                </a:solidFill>
              </a:defRPr>
            </a:lvl2pPr>
            <a:lvl3pPr marL="914400" indent="0">
              <a:buNone/>
              <a:defRPr sz="2800">
                <a:solidFill>
                  <a:schemeClr val="tx2"/>
                </a:solidFill>
              </a:defRPr>
            </a:lvl3pPr>
            <a:lvl4pPr marL="1371600" indent="0">
              <a:buNone/>
              <a:defRPr sz="2800">
                <a:solidFill>
                  <a:schemeClr val="tx2"/>
                </a:solidFill>
              </a:defRPr>
            </a:lvl4pPr>
            <a:lvl5pPr marL="1828800" indent="0">
              <a:buNone/>
              <a:defRPr sz="2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FBFEEC08-725E-4F05-BB80-7BDCEFEA2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825" y="145535"/>
            <a:ext cx="899675" cy="623326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D908692-D54F-4B27-ABC1-849DC1D2EB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96722"/>
            <a:ext cx="10515600" cy="778102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Basic Text with Right Square Photo</a:t>
            </a:r>
          </a:p>
        </p:txBody>
      </p:sp>
    </p:spTree>
    <p:extLst>
      <p:ext uri="{BB962C8B-B14F-4D97-AF65-F5344CB8AC3E}">
        <p14:creationId xmlns:p14="http://schemas.microsoft.com/office/powerpoint/2010/main" val="68829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576">
          <p15:clr>
            <a:srgbClr val="FBAE40"/>
          </p15:clr>
        </p15:guide>
        <p15:guide id="5" orient="horz" pos="720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Text-photoRight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09788E-DC40-49FF-84A3-A79A56213B2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4543425" y="1143001"/>
            <a:ext cx="7267575" cy="5257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7C4042-7836-4011-BB05-C6F6518AEA93}"/>
              </a:ext>
            </a:extLst>
          </p:cNvPr>
          <p:cNvSpPr/>
          <p:nvPr/>
        </p:nvSpPr>
        <p:spPr>
          <a:xfrm>
            <a:off x="0" y="-2"/>
            <a:ext cx="12192000" cy="9144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89FE61-EF54-4D2C-B83A-F23ED7F908E6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AF9DE-D290-45CF-A368-3FF834BDA66C}"/>
              </a:ext>
            </a:extLst>
          </p:cNvPr>
          <p:cNvSpPr txBox="1"/>
          <p:nvPr/>
        </p:nvSpPr>
        <p:spPr>
          <a:xfrm>
            <a:off x="0" y="6641694"/>
            <a:ext cx="2247900" cy="215444"/>
          </a:xfrm>
          <a:prstGeom prst="rect">
            <a:avLst/>
          </a:prstGeom>
          <a:noFill/>
        </p:spPr>
        <p:txBody>
          <a:bodyPr wrap="square" lIns="137160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</a:rPr>
              <a:t>© Iowa Association of School Boards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57C0D1-D360-4BC6-B472-E430E15E5BA2}"/>
              </a:ext>
            </a:extLst>
          </p:cNvPr>
          <p:cNvSpPr txBox="1"/>
          <p:nvPr/>
        </p:nvSpPr>
        <p:spPr>
          <a:xfrm>
            <a:off x="9944100" y="6641694"/>
            <a:ext cx="2247900" cy="215444"/>
          </a:xfrm>
          <a:prstGeom prst="rect">
            <a:avLst/>
          </a:prstGeom>
          <a:noFill/>
        </p:spPr>
        <p:txBody>
          <a:bodyPr wrap="square" lIns="137160" rIns="137160" rtlCol="0">
            <a:spAutoFit/>
          </a:bodyPr>
          <a:lstStyle/>
          <a:p>
            <a:pPr algn="r"/>
            <a:fld id="{B814E404-B726-45FD-A504-D114ED19531B}" type="slidenum">
              <a:rPr lang="en-US" sz="800" smtClean="0">
                <a:solidFill>
                  <a:schemeClr val="accent3"/>
                </a:solidFill>
              </a:rPr>
              <a:t>‹#›</a:t>
            </a:fld>
            <a:endParaRPr lang="en-US" sz="800" dirty="0">
              <a:solidFill>
                <a:schemeClr val="accent3"/>
              </a:solidFill>
            </a:endParaRPr>
          </a:p>
        </p:txBody>
      </p:sp>
      <p:pic>
        <p:nvPicPr>
          <p:cNvPr id="13" name="Picture 12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FBFEEC08-725E-4F05-BB80-7BDCEFEA2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825" y="145535"/>
            <a:ext cx="899675" cy="623326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D908692-D54F-4B27-ABC1-849DC1D2EB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96722"/>
            <a:ext cx="10515600" cy="778102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Bulleted Text with Right Horiz. Photo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B80961A-221C-41B5-AA72-D510DCE1F0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1143000"/>
            <a:ext cx="3857625" cy="5257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>
                <a:solidFill>
                  <a:schemeClr val="tx2"/>
                </a:solidFill>
              </a:defRPr>
            </a:lvl2pPr>
            <a:lvl3pPr marL="914400" indent="0">
              <a:buNone/>
              <a:defRPr sz="2800">
                <a:solidFill>
                  <a:schemeClr val="tx2"/>
                </a:solidFill>
              </a:defRPr>
            </a:lvl3pPr>
            <a:lvl4pPr marL="1371600" indent="0">
              <a:buNone/>
              <a:defRPr sz="2800">
                <a:solidFill>
                  <a:schemeClr val="tx2"/>
                </a:solidFill>
              </a:defRPr>
            </a:lvl4pPr>
            <a:lvl5pPr marL="1828800" indent="0">
              <a:buNone/>
              <a:defRPr sz="2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686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576">
          <p15:clr>
            <a:srgbClr val="FBAE40"/>
          </p15:clr>
        </p15:guide>
        <p15:guide id="5" orient="horz" pos="720">
          <p15:clr>
            <a:srgbClr val="FBAE40"/>
          </p15:clr>
        </p15:guide>
        <p15:guide id="6" orient="horz" pos="403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C3AAA34-5EA3-4B09-A49F-40A6582B6E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105950-5DF1-4D16-9519-B2C55582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390" y="1017480"/>
            <a:ext cx="5987220" cy="482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29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7C4042-7836-4011-BB05-C6F6518AEA93}"/>
              </a:ext>
            </a:extLst>
          </p:cNvPr>
          <p:cNvSpPr/>
          <p:nvPr/>
        </p:nvSpPr>
        <p:spPr>
          <a:xfrm>
            <a:off x="0" y="-2"/>
            <a:ext cx="12192000" cy="9144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89FE61-EF54-4D2C-B83A-F23ED7F908E6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AF9DE-D290-45CF-A368-3FF834BDA66C}"/>
              </a:ext>
            </a:extLst>
          </p:cNvPr>
          <p:cNvSpPr txBox="1"/>
          <p:nvPr/>
        </p:nvSpPr>
        <p:spPr>
          <a:xfrm>
            <a:off x="0" y="6641694"/>
            <a:ext cx="2247900" cy="215444"/>
          </a:xfrm>
          <a:prstGeom prst="rect">
            <a:avLst/>
          </a:prstGeom>
          <a:noFill/>
        </p:spPr>
        <p:txBody>
          <a:bodyPr wrap="square" lIns="137160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</a:rPr>
              <a:t>© Iowa Association of School Boards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57C0D1-D360-4BC6-B472-E430E15E5BA2}"/>
              </a:ext>
            </a:extLst>
          </p:cNvPr>
          <p:cNvSpPr txBox="1"/>
          <p:nvPr/>
        </p:nvSpPr>
        <p:spPr>
          <a:xfrm>
            <a:off x="9944100" y="6641694"/>
            <a:ext cx="2247900" cy="215444"/>
          </a:xfrm>
          <a:prstGeom prst="rect">
            <a:avLst/>
          </a:prstGeom>
          <a:noFill/>
        </p:spPr>
        <p:txBody>
          <a:bodyPr wrap="square" lIns="137160" rIns="137160" rtlCol="0">
            <a:spAutoFit/>
          </a:bodyPr>
          <a:lstStyle/>
          <a:p>
            <a:pPr algn="r"/>
            <a:fld id="{B814E404-B726-45FD-A504-D114ED19531B}" type="slidenum">
              <a:rPr lang="en-US" sz="800" smtClean="0">
                <a:solidFill>
                  <a:schemeClr val="accent3"/>
                </a:solidFill>
              </a:rPr>
              <a:t>‹#›</a:t>
            </a:fld>
            <a:endParaRPr lang="en-US" sz="800" dirty="0">
              <a:solidFill>
                <a:schemeClr val="accent3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5FEC5-EB2F-4FCC-8C86-2D9C8EDF18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" y="1143000"/>
            <a:ext cx="11430000" cy="5257800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04D03355-DCA5-41F5-B53F-8C89343BE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825" y="145535"/>
            <a:ext cx="899675" cy="623326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9A94BF7-B895-49BA-8EA0-5442B97C8B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96722"/>
            <a:ext cx="10515600" cy="778102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Basic Bulleted Text</a:t>
            </a:r>
          </a:p>
        </p:txBody>
      </p:sp>
    </p:spTree>
    <p:extLst>
      <p:ext uri="{BB962C8B-B14F-4D97-AF65-F5344CB8AC3E}">
        <p14:creationId xmlns:p14="http://schemas.microsoft.com/office/powerpoint/2010/main" val="262794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576">
          <p15:clr>
            <a:srgbClr val="FBAE40"/>
          </p15:clr>
        </p15:guide>
        <p15:guide id="5" orient="horz" pos="720">
          <p15:clr>
            <a:srgbClr val="FBAE40"/>
          </p15:clr>
        </p15:guide>
        <p15:guide id="6" orient="horz" pos="403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Text-photoLeft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7C4042-7836-4011-BB05-C6F6518AEA93}"/>
              </a:ext>
            </a:extLst>
          </p:cNvPr>
          <p:cNvSpPr/>
          <p:nvPr/>
        </p:nvSpPr>
        <p:spPr>
          <a:xfrm>
            <a:off x="0" y="-2"/>
            <a:ext cx="12192000" cy="9144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89FE61-EF54-4D2C-B83A-F23ED7F908E6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AF9DE-D290-45CF-A368-3FF834BDA66C}"/>
              </a:ext>
            </a:extLst>
          </p:cNvPr>
          <p:cNvSpPr txBox="1"/>
          <p:nvPr/>
        </p:nvSpPr>
        <p:spPr>
          <a:xfrm>
            <a:off x="0" y="6641694"/>
            <a:ext cx="2247900" cy="215444"/>
          </a:xfrm>
          <a:prstGeom prst="rect">
            <a:avLst/>
          </a:prstGeom>
          <a:noFill/>
        </p:spPr>
        <p:txBody>
          <a:bodyPr wrap="square" lIns="137160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</a:rPr>
              <a:t>© Iowa Association of School Boards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57C0D1-D360-4BC6-B472-E430E15E5BA2}"/>
              </a:ext>
            </a:extLst>
          </p:cNvPr>
          <p:cNvSpPr txBox="1"/>
          <p:nvPr/>
        </p:nvSpPr>
        <p:spPr>
          <a:xfrm>
            <a:off x="9944100" y="6641694"/>
            <a:ext cx="2247900" cy="215444"/>
          </a:xfrm>
          <a:prstGeom prst="rect">
            <a:avLst/>
          </a:prstGeom>
          <a:noFill/>
        </p:spPr>
        <p:txBody>
          <a:bodyPr wrap="square" lIns="137160" rIns="137160" rtlCol="0">
            <a:spAutoFit/>
          </a:bodyPr>
          <a:lstStyle/>
          <a:p>
            <a:pPr algn="r"/>
            <a:fld id="{B814E404-B726-45FD-A504-D114ED19531B}" type="slidenum">
              <a:rPr lang="en-US" sz="800" smtClean="0">
                <a:solidFill>
                  <a:schemeClr val="accent3"/>
                </a:solidFill>
              </a:rPr>
              <a:t>‹#›</a:t>
            </a:fld>
            <a:endParaRPr lang="en-US" sz="800" dirty="0">
              <a:solidFill>
                <a:schemeClr val="accent3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5FEC5-EB2F-4FCC-8C86-2D9C8EDF18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52950" y="1143000"/>
            <a:ext cx="7258050" cy="5257800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 marL="742950" indent="-28575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BB1D0EC9-02C7-47F0-B23D-266B13A7BC7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81000" y="1143001"/>
            <a:ext cx="3867150" cy="5257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4" name="Picture 13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2D447CB0-34B4-44CD-88FB-C78B03797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825" y="145535"/>
            <a:ext cx="899675" cy="623326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BBB0D3A-D7FA-48DD-A108-5EE7BACDDB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96722"/>
            <a:ext cx="10515600" cy="778102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Bulleted Text with Left Vertical Photo</a:t>
            </a:r>
          </a:p>
        </p:txBody>
      </p:sp>
    </p:spTree>
    <p:extLst>
      <p:ext uri="{BB962C8B-B14F-4D97-AF65-F5344CB8AC3E}">
        <p14:creationId xmlns:p14="http://schemas.microsoft.com/office/powerpoint/2010/main" val="383701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576">
          <p15:clr>
            <a:srgbClr val="FBAE40"/>
          </p15:clr>
        </p15:guide>
        <p15:guide id="5" orient="horz" pos="720">
          <p15:clr>
            <a:srgbClr val="FBAE40"/>
          </p15:clr>
        </p15:guide>
        <p15:guide id="6" orient="horz" pos="403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Text-photoLeft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09788E-DC40-49FF-84A3-A79A56213B2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81000" y="1143001"/>
            <a:ext cx="5410200" cy="5257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7C4042-7836-4011-BB05-C6F6518AEA93}"/>
              </a:ext>
            </a:extLst>
          </p:cNvPr>
          <p:cNvSpPr/>
          <p:nvPr/>
        </p:nvSpPr>
        <p:spPr>
          <a:xfrm>
            <a:off x="0" y="-2"/>
            <a:ext cx="12192000" cy="9144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89FE61-EF54-4D2C-B83A-F23ED7F908E6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AF9DE-D290-45CF-A368-3FF834BDA66C}"/>
              </a:ext>
            </a:extLst>
          </p:cNvPr>
          <p:cNvSpPr txBox="1"/>
          <p:nvPr/>
        </p:nvSpPr>
        <p:spPr>
          <a:xfrm>
            <a:off x="0" y="6641694"/>
            <a:ext cx="2247900" cy="215444"/>
          </a:xfrm>
          <a:prstGeom prst="rect">
            <a:avLst/>
          </a:prstGeom>
          <a:noFill/>
        </p:spPr>
        <p:txBody>
          <a:bodyPr wrap="square" lIns="137160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</a:rPr>
              <a:t>© Iowa Association of School Boards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57C0D1-D360-4BC6-B472-E430E15E5BA2}"/>
              </a:ext>
            </a:extLst>
          </p:cNvPr>
          <p:cNvSpPr txBox="1"/>
          <p:nvPr/>
        </p:nvSpPr>
        <p:spPr>
          <a:xfrm>
            <a:off x="9944100" y="6641694"/>
            <a:ext cx="2247900" cy="215444"/>
          </a:xfrm>
          <a:prstGeom prst="rect">
            <a:avLst/>
          </a:prstGeom>
          <a:noFill/>
        </p:spPr>
        <p:txBody>
          <a:bodyPr wrap="square" lIns="137160" rIns="137160" rtlCol="0">
            <a:spAutoFit/>
          </a:bodyPr>
          <a:lstStyle/>
          <a:p>
            <a:pPr algn="r"/>
            <a:fld id="{B814E404-B726-45FD-A504-D114ED19531B}" type="slidenum">
              <a:rPr lang="en-US" sz="800" smtClean="0">
                <a:solidFill>
                  <a:schemeClr val="accent3"/>
                </a:solidFill>
              </a:rPr>
              <a:t>‹#›</a:t>
            </a:fld>
            <a:endParaRPr lang="en-US" sz="800" dirty="0">
              <a:solidFill>
                <a:schemeClr val="accent3"/>
              </a:solidFill>
            </a:endParaRPr>
          </a:p>
        </p:txBody>
      </p:sp>
      <p:pic>
        <p:nvPicPr>
          <p:cNvPr id="13" name="Picture 12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FBFEEC08-725E-4F05-BB80-7BDCEFEA2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825" y="145535"/>
            <a:ext cx="899675" cy="623326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D908692-D54F-4B27-ABC1-849DC1D2EB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96722"/>
            <a:ext cx="10515600" cy="778102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Bulleted Text with Left Square Photo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F338CB9-267E-4329-8246-1297BE74A2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1143000"/>
            <a:ext cx="5715000" cy="5257800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 marL="742950" indent="-28575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97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576">
          <p15:clr>
            <a:srgbClr val="FBAE40"/>
          </p15:clr>
        </p15:guide>
        <p15:guide id="5" orient="horz" pos="720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Text-photoLeft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09788E-DC40-49FF-84A3-A79A56213B2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81000" y="1143001"/>
            <a:ext cx="7267575" cy="5257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7C4042-7836-4011-BB05-C6F6518AEA93}"/>
              </a:ext>
            </a:extLst>
          </p:cNvPr>
          <p:cNvSpPr/>
          <p:nvPr/>
        </p:nvSpPr>
        <p:spPr>
          <a:xfrm>
            <a:off x="0" y="-2"/>
            <a:ext cx="12192000" cy="9144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89FE61-EF54-4D2C-B83A-F23ED7F908E6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AF9DE-D290-45CF-A368-3FF834BDA66C}"/>
              </a:ext>
            </a:extLst>
          </p:cNvPr>
          <p:cNvSpPr txBox="1"/>
          <p:nvPr/>
        </p:nvSpPr>
        <p:spPr>
          <a:xfrm>
            <a:off x="0" y="6641694"/>
            <a:ext cx="2247900" cy="215444"/>
          </a:xfrm>
          <a:prstGeom prst="rect">
            <a:avLst/>
          </a:prstGeom>
          <a:noFill/>
        </p:spPr>
        <p:txBody>
          <a:bodyPr wrap="square" lIns="137160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</a:rPr>
              <a:t>© Iowa Association of School Boards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57C0D1-D360-4BC6-B472-E430E15E5BA2}"/>
              </a:ext>
            </a:extLst>
          </p:cNvPr>
          <p:cNvSpPr txBox="1"/>
          <p:nvPr/>
        </p:nvSpPr>
        <p:spPr>
          <a:xfrm>
            <a:off x="9944100" y="6641694"/>
            <a:ext cx="2247900" cy="215444"/>
          </a:xfrm>
          <a:prstGeom prst="rect">
            <a:avLst/>
          </a:prstGeom>
          <a:noFill/>
        </p:spPr>
        <p:txBody>
          <a:bodyPr wrap="square" lIns="137160" rIns="137160" rtlCol="0">
            <a:spAutoFit/>
          </a:bodyPr>
          <a:lstStyle/>
          <a:p>
            <a:pPr algn="r"/>
            <a:fld id="{B814E404-B726-45FD-A504-D114ED19531B}" type="slidenum">
              <a:rPr lang="en-US" sz="800" smtClean="0">
                <a:solidFill>
                  <a:schemeClr val="accent3"/>
                </a:solidFill>
              </a:rPr>
              <a:t>‹#›</a:t>
            </a:fld>
            <a:endParaRPr lang="en-US" sz="800" dirty="0">
              <a:solidFill>
                <a:schemeClr val="accent3"/>
              </a:solidFill>
            </a:endParaRPr>
          </a:p>
        </p:txBody>
      </p:sp>
      <p:pic>
        <p:nvPicPr>
          <p:cNvPr id="13" name="Picture 12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FBFEEC08-725E-4F05-BB80-7BDCEFEA2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825" y="145535"/>
            <a:ext cx="899675" cy="623326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D908692-D54F-4B27-ABC1-849DC1D2EB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96722"/>
            <a:ext cx="10515600" cy="778102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Bulleted Text with Left Horiz. Photo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F338CB9-267E-4329-8246-1297BE74A2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53375" y="1143000"/>
            <a:ext cx="3857625" cy="5257800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 marL="742950" indent="-28575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06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576">
          <p15:clr>
            <a:srgbClr val="FBAE40"/>
          </p15:clr>
        </p15:guide>
        <p15:guide id="5" orient="horz" pos="720">
          <p15:clr>
            <a:srgbClr val="FBAE40"/>
          </p15:clr>
        </p15:guide>
        <p15:guide id="6" orient="horz" pos="403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Text-photoRight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7C4042-7836-4011-BB05-C6F6518AEA93}"/>
              </a:ext>
            </a:extLst>
          </p:cNvPr>
          <p:cNvSpPr/>
          <p:nvPr/>
        </p:nvSpPr>
        <p:spPr>
          <a:xfrm>
            <a:off x="0" y="-2"/>
            <a:ext cx="12192000" cy="9144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89FE61-EF54-4D2C-B83A-F23ED7F908E6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AF9DE-D290-45CF-A368-3FF834BDA66C}"/>
              </a:ext>
            </a:extLst>
          </p:cNvPr>
          <p:cNvSpPr txBox="1"/>
          <p:nvPr/>
        </p:nvSpPr>
        <p:spPr>
          <a:xfrm>
            <a:off x="0" y="6641694"/>
            <a:ext cx="2247900" cy="215444"/>
          </a:xfrm>
          <a:prstGeom prst="rect">
            <a:avLst/>
          </a:prstGeom>
          <a:noFill/>
        </p:spPr>
        <p:txBody>
          <a:bodyPr wrap="square" lIns="137160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</a:rPr>
              <a:t>© Iowa Association of School Boards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57C0D1-D360-4BC6-B472-E430E15E5BA2}"/>
              </a:ext>
            </a:extLst>
          </p:cNvPr>
          <p:cNvSpPr txBox="1"/>
          <p:nvPr/>
        </p:nvSpPr>
        <p:spPr>
          <a:xfrm>
            <a:off x="9944100" y="6641694"/>
            <a:ext cx="2247900" cy="215444"/>
          </a:xfrm>
          <a:prstGeom prst="rect">
            <a:avLst/>
          </a:prstGeom>
          <a:noFill/>
        </p:spPr>
        <p:txBody>
          <a:bodyPr wrap="square" lIns="137160" rIns="137160" rtlCol="0">
            <a:spAutoFit/>
          </a:bodyPr>
          <a:lstStyle/>
          <a:p>
            <a:pPr algn="r"/>
            <a:fld id="{B814E404-B726-45FD-A504-D114ED19531B}" type="slidenum">
              <a:rPr lang="en-US" sz="800" smtClean="0">
                <a:solidFill>
                  <a:schemeClr val="accent3"/>
                </a:solidFill>
              </a:rPr>
              <a:t>‹#›</a:t>
            </a:fld>
            <a:endParaRPr lang="en-US" sz="800" dirty="0">
              <a:solidFill>
                <a:schemeClr val="accent3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5FEC5-EB2F-4FCC-8C86-2D9C8EDF18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" y="1143000"/>
            <a:ext cx="7258050" cy="5257800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BB1D0EC9-02C7-47F0-B23D-266B13A7BC7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43850" y="1143001"/>
            <a:ext cx="3867150" cy="5257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4" name="Picture 13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8513F0EA-487E-4ADD-B5F8-165009D16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825" y="145535"/>
            <a:ext cx="899675" cy="623326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822578A-4781-46BE-8F37-1BF08B3F1B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96722"/>
            <a:ext cx="10515600" cy="778102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Bulleted Text with Right Vertical Photo</a:t>
            </a:r>
          </a:p>
        </p:txBody>
      </p:sp>
    </p:spTree>
    <p:extLst>
      <p:ext uri="{BB962C8B-B14F-4D97-AF65-F5344CB8AC3E}">
        <p14:creationId xmlns:p14="http://schemas.microsoft.com/office/powerpoint/2010/main" val="195066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576">
          <p15:clr>
            <a:srgbClr val="FBAE40"/>
          </p15:clr>
        </p15:guide>
        <p15:guide id="5" orient="horz" pos="720">
          <p15:clr>
            <a:srgbClr val="FBAE40"/>
          </p15:clr>
        </p15:guide>
        <p15:guide id="6" orient="horz" pos="4032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Text-photoRight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09788E-DC40-49FF-84A3-A79A56213B2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6400801" y="1143001"/>
            <a:ext cx="5410200" cy="5257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7C4042-7836-4011-BB05-C6F6518AEA93}"/>
              </a:ext>
            </a:extLst>
          </p:cNvPr>
          <p:cNvSpPr/>
          <p:nvPr/>
        </p:nvSpPr>
        <p:spPr>
          <a:xfrm>
            <a:off x="0" y="-2"/>
            <a:ext cx="12192000" cy="9144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89FE61-EF54-4D2C-B83A-F23ED7F908E6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AF9DE-D290-45CF-A368-3FF834BDA66C}"/>
              </a:ext>
            </a:extLst>
          </p:cNvPr>
          <p:cNvSpPr txBox="1"/>
          <p:nvPr/>
        </p:nvSpPr>
        <p:spPr>
          <a:xfrm>
            <a:off x="0" y="6641694"/>
            <a:ext cx="2247900" cy="215444"/>
          </a:xfrm>
          <a:prstGeom prst="rect">
            <a:avLst/>
          </a:prstGeom>
          <a:noFill/>
        </p:spPr>
        <p:txBody>
          <a:bodyPr wrap="square" lIns="137160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</a:rPr>
              <a:t>© Iowa Association of School Boards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57C0D1-D360-4BC6-B472-E430E15E5BA2}"/>
              </a:ext>
            </a:extLst>
          </p:cNvPr>
          <p:cNvSpPr txBox="1"/>
          <p:nvPr/>
        </p:nvSpPr>
        <p:spPr>
          <a:xfrm>
            <a:off x="9944100" y="6641694"/>
            <a:ext cx="2247900" cy="215444"/>
          </a:xfrm>
          <a:prstGeom prst="rect">
            <a:avLst/>
          </a:prstGeom>
          <a:noFill/>
        </p:spPr>
        <p:txBody>
          <a:bodyPr wrap="square" lIns="137160" rIns="137160" rtlCol="0">
            <a:spAutoFit/>
          </a:bodyPr>
          <a:lstStyle/>
          <a:p>
            <a:pPr algn="r"/>
            <a:fld id="{B814E404-B726-45FD-A504-D114ED19531B}" type="slidenum">
              <a:rPr lang="en-US" sz="800" smtClean="0">
                <a:solidFill>
                  <a:schemeClr val="accent3"/>
                </a:solidFill>
              </a:rPr>
              <a:t>‹#›</a:t>
            </a:fld>
            <a:endParaRPr lang="en-US" sz="800" dirty="0">
              <a:solidFill>
                <a:schemeClr val="accent3"/>
              </a:solidFill>
            </a:endParaRPr>
          </a:p>
        </p:txBody>
      </p:sp>
      <p:pic>
        <p:nvPicPr>
          <p:cNvPr id="13" name="Picture 12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FBFEEC08-725E-4F05-BB80-7BDCEFEA2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825" y="145535"/>
            <a:ext cx="899675" cy="623326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D908692-D54F-4B27-ABC1-849DC1D2EB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96722"/>
            <a:ext cx="10515600" cy="778102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Bulleted Text with Right Square Photo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04C3F72-198C-4BFD-B7F6-28CFA9447D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" y="1143000"/>
            <a:ext cx="5715000" cy="5257800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91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576">
          <p15:clr>
            <a:srgbClr val="FBAE40"/>
          </p15:clr>
        </p15:guide>
        <p15:guide id="5" orient="horz" pos="720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Text-photoRight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09788E-DC40-49FF-84A3-A79A56213B2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4543425" y="1143001"/>
            <a:ext cx="7267575" cy="5257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7C4042-7836-4011-BB05-C6F6518AEA93}"/>
              </a:ext>
            </a:extLst>
          </p:cNvPr>
          <p:cNvSpPr/>
          <p:nvPr/>
        </p:nvSpPr>
        <p:spPr>
          <a:xfrm>
            <a:off x="0" y="-2"/>
            <a:ext cx="12192000" cy="9144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89FE61-EF54-4D2C-B83A-F23ED7F908E6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AF9DE-D290-45CF-A368-3FF834BDA66C}"/>
              </a:ext>
            </a:extLst>
          </p:cNvPr>
          <p:cNvSpPr txBox="1"/>
          <p:nvPr/>
        </p:nvSpPr>
        <p:spPr>
          <a:xfrm>
            <a:off x="0" y="6641694"/>
            <a:ext cx="2247900" cy="215444"/>
          </a:xfrm>
          <a:prstGeom prst="rect">
            <a:avLst/>
          </a:prstGeom>
          <a:noFill/>
        </p:spPr>
        <p:txBody>
          <a:bodyPr wrap="square" lIns="137160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</a:rPr>
              <a:t>© Iowa Association of School Boards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57C0D1-D360-4BC6-B472-E430E15E5BA2}"/>
              </a:ext>
            </a:extLst>
          </p:cNvPr>
          <p:cNvSpPr txBox="1"/>
          <p:nvPr/>
        </p:nvSpPr>
        <p:spPr>
          <a:xfrm>
            <a:off x="9944100" y="6641694"/>
            <a:ext cx="2247900" cy="215444"/>
          </a:xfrm>
          <a:prstGeom prst="rect">
            <a:avLst/>
          </a:prstGeom>
          <a:noFill/>
        </p:spPr>
        <p:txBody>
          <a:bodyPr wrap="square" lIns="137160" rIns="137160" rtlCol="0">
            <a:spAutoFit/>
          </a:bodyPr>
          <a:lstStyle/>
          <a:p>
            <a:pPr algn="r"/>
            <a:fld id="{B814E404-B726-45FD-A504-D114ED19531B}" type="slidenum">
              <a:rPr lang="en-US" sz="800" smtClean="0">
                <a:solidFill>
                  <a:schemeClr val="accent3"/>
                </a:solidFill>
              </a:rPr>
              <a:t>‹#›</a:t>
            </a:fld>
            <a:endParaRPr lang="en-US" sz="800" dirty="0">
              <a:solidFill>
                <a:schemeClr val="accent3"/>
              </a:solidFill>
            </a:endParaRPr>
          </a:p>
        </p:txBody>
      </p:sp>
      <p:pic>
        <p:nvPicPr>
          <p:cNvPr id="13" name="Picture 12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FBFEEC08-725E-4F05-BB80-7BDCEFEA2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825" y="145535"/>
            <a:ext cx="899675" cy="623326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D908692-D54F-4B27-ABC1-849DC1D2EB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96722"/>
            <a:ext cx="10515600" cy="778102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Bulleted Text with Right Horiz. Photo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F338CB9-267E-4329-8246-1297BE74A2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" y="1143000"/>
            <a:ext cx="3857625" cy="5257800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 marL="742950" indent="-28575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37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576">
          <p15:clr>
            <a:srgbClr val="FBAE40"/>
          </p15:clr>
        </p15:guide>
        <p15:guide id="5" orient="horz" pos="720">
          <p15:clr>
            <a:srgbClr val="FBAE40"/>
          </p15:clr>
        </p15:guide>
        <p15:guide id="6" orient="horz" pos="403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-ContactInfo-Ask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7C4042-7836-4011-BB05-C6F6518AEA93}"/>
              </a:ext>
            </a:extLst>
          </p:cNvPr>
          <p:cNvSpPr/>
          <p:nvPr/>
        </p:nvSpPr>
        <p:spPr>
          <a:xfrm>
            <a:off x="0" y="-1"/>
            <a:ext cx="12192000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89FE61-EF54-4D2C-B83A-F23ED7F908E6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AF9DE-D290-45CF-A368-3FF834BDA66C}"/>
              </a:ext>
            </a:extLst>
          </p:cNvPr>
          <p:cNvSpPr txBox="1"/>
          <p:nvPr/>
        </p:nvSpPr>
        <p:spPr>
          <a:xfrm>
            <a:off x="0" y="6641694"/>
            <a:ext cx="2247900" cy="215444"/>
          </a:xfrm>
          <a:prstGeom prst="rect">
            <a:avLst/>
          </a:prstGeom>
          <a:noFill/>
        </p:spPr>
        <p:txBody>
          <a:bodyPr wrap="square" lIns="137160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</a:rPr>
              <a:t>© Iowa Association of School Boards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74E54A-8715-4D6D-9283-23C793EE61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3" t="15543" r="6132" b="14492"/>
          <a:stretch/>
        </p:blipFill>
        <p:spPr>
          <a:xfrm>
            <a:off x="357298" y="1436374"/>
            <a:ext cx="4624253" cy="373271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DCD83D4-BBBC-4287-9C80-7C94E4521E65}"/>
              </a:ext>
            </a:extLst>
          </p:cNvPr>
          <p:cNvCxnSpPr>
            <a:cxnSpLocks/>
          </p:cNvCxnSpPr>
          <p:nvPr userDrawn="1"/>
        </p:nvCxnSpPr>
        <p:spPr>
          <a:xfrm>
            <a:off x="5467656" y="1453792"/>
            <a:ext cx="0" cy="3732711"/>
          </a:xfrm>
          <a:prstGeom prst="line">
            <a:avLst/>
          </a:prstGeom>
          <a:ln w="57150" cap="flat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3B4008D-D275-456F-906F-6D0BC31FFC6B}"/>
              </a:ext>
            </a:extLst>
          </p:cNvPr>
          <p:cNvSpPr txBox="1"/>
          <p:nvPr/>
        </p:nvSpPr>
        <p:spPr>
          <a:xfrm>
            <a:off x="9944100" y="6641694"/>
            <a:ext cx="2247900" cy="215444"/>
          </a:xfrm>
          <a:prstGeom prst="rect">
            <a:avLst/>
          </a:prstGeom>
          <a:noFill/>
        </p:spPr>
        <p:txBody>
          <a:bodyPr wrap="square" lIns="137160" rIns="137160" rtlCol="0">
            <a:spAutoFit/>
          </a:bodyPr>
          <a:lstStyle/>
          <a:p>
            <a:pPr algn="r"/>
            <a:fld id="{B814E404-B726-45FD-A504-D114ED19531B}" type="slidenum">
              <a:rPr lang="en-US" sz="800" smtClean="0">
                <a:solidFill>
                  <a:schemeClr val="accent3"/>
                </a:solidFill>
              </a:rPr>
              <a:t>‹#›</a:t>
            </a:fld>
            <a:endParaRPr lang="en-US" sz="800" dirty="0">
              <a:solidFill>
                <a:schemeClr val="accent3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E8DC9CF-F56A-4B21-AC20-70F119C5CB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9556">
            <a:off x="9890234" y="1220378"/>
            <a:ext cx="1305578" cy="130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7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5" pos="3696" userDrawn="1">
          <p15:clr>
            <a:srgbClr val="FBAE40"/>
          </p15:clr>
        </p15:guide>
        <p15:guide id="6" orient="horz" pos="912" userDrawn="1">
          <p15:clr>
            <a:srgbClr val="FBAE40"/>
          </p15:clr>
        </p15:guide>
        <p15:guide id="7" orient="horz" pos="3264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pcomingWebin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7C4042-7836-4011-BB05-C6F6518AEA93}"/>
              </a:ext>
            </a:extLst>
          </p:cNvPr>
          <p:cNvSpPr/>
          <p:nvPr/>
        </p:nvSpPr>
        <p:spPr>
          <a:xfrm>
            <a:off x="0" y="-2"/>
            <a:ext cx="12192000" cy="9144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89FE61-EF54-4D2C-B83A-F23ED7F908E6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AF9DE-D290-45CF-A368-3FF834BDA66C}"/>
              </a:ext>
            </a:extLst>
          </p:cNvPr>
          <p:cNvSpPr txBox="1"/>
          <p:nvPr/>
        </p:nvSpPr>
        <p:spPr>
          <a:xfrm>
            <a:off x="0" y="6641694"/>
            <a:ext cx="2247900" cy="215444"/>
          </a:xfrm>
          <a:prstGeom prst="rect">
            <a:avLst/>
          </a:prstGeom>
          <a:noFill/>
        </p:spPr>
        <p:txBody>
          <a:bodyPr wrap="square" lIns="137160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</a:rPr>
              <a:t>© Iowa Association of School Boards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57C0D1-D360-4BC6-B472-E430E15E5BA2}"/>
              </a:ext>
            </a:extLst>
          </p:cNvPr>
          <p:cNvSpPr txBox="1"/>
          <p:nvPr/>
        </p:nvSpPr>
        <p:spPr>
          <a:xfrm>
            <a:off x="9944100" y="6641694"/>
            <a:ext cx="2247900" cy="215444"/>
          </a:xfrm>
          <a:prstGeom prst="rect">
            <a:avLst/>
          </a:prstGeom>
          <a:noFill/>
        </p:spPr>
        <p:txBody>
          <a:bodyPr wrap="square" lIns="137160" rIns="137160" rtlCol="0">
            <a:spAutoFit/>
          </a:bodyPr>
          <a:lstStyle/>
          <a:p>
            <a:pPr algn="r"/>
            <a:fld id="{B814E404-B726-45FD-A504-D114ED19531B}" type="slidenum">
              <a:rPr lang="en-US" sz="800" smtClean="0">
                <a:solidFill>
                  <a:schemeClr val="accent3"/>
                </a:solidFill>
              </a:rPr>
              <a:t>‹#›</a:t>
            </a:fld>
            <a:endParaRPr lang="en-US" sz="800" dirty="0">
              <a:solidFill>
                <a:schemeClr val="accent3"/>
              </a:solidFill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1B92FCD-7BFA-46D2-B877-ED44E03A92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" y="1142999"/>
            <a:ext cx="11430000" cy="47288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>
                <a:solidFill>
                  <a:schemeClr val="tx2"/>
                </a:solidFill>
              </a:defRPr>
            </a:lvl2pPr>
            <a:lvl3pPr marL="914400" indent="0">
              <a:buNone/>
              <a:defRPr sz="2800">
                <a:solidFill>
                  <a:schemeClr val="tx2"/>
                </a:solidFill>
              </a:defRPr>
            </a:lvl3pPr>
            <a:lvl4pPr marL="1371600" indent="0">
              <a:buNone/>
              <a:defRPr sz="2800">
                <a:solidFill>
                  <a:schemeClr val="tx2"/>
                </a:solidFill>
              </a:defRPr>
            </a:lvl4pPr>
            <a:lvl5pPr marL="1828800" indent="0">
              <a:buNone/>
              <a:defRPr sz="2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82DC3B-A801-484C-B4F2-133072F1B4DC}"/>
              </a:ext>
            </a:extLst>
          </p:cNvPr>
          <p:cNvSpPr/>
          <p:nvPr/>
        </p:nvSpPr>
        <p:spPr>
          <a:xfrm>
            <a:off x="381000" y="6008013"/>
            <a:ext cx="114300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3200" b="0" dirty="0"/>
              <a:t>Visit </a:t>
            </a:r>
            <a:r>
              <a:rPr lang="en-US" sz="3200" b="1" dirty="0">
                <a:hlinkClick r:id="rId2"/>
              </a:rPr>
              <a:t>www.ia-sb.org/digitalcampus</a:t>
            </a:r>
            <a:r>
              <a:rPr lang="en-US" sz="3200" b="0" dirty="0"/>
              <a:t> for more information.</a:t>
            </a:r>
          </a:p>
        </p:txBody>
      </p:sp>
      <p:pic>
        <p:nvPicPr>
          <p:cNvPr id="14" name="Picture 13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90C44965-3C32-446A-B3EA-38F837056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825" y="145535"/>
            <a:ext cx="899675" cy="623326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4EE6A2A-9A7A-4397-A82A-412249E86C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96722"/>
            <a:ext cx="10515600" cy="778102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Upcoming Webinars—Register Today!</a:t>
            </a:r>
          </a:p>
        </p:txBody>
      </p:sp>
    </p:spTree>
    <p:extLst>
      <p:ext uri="{BB962C8B-B14F-4D97-AF65-F5344CB8AC3E}">
        <p14:creationId xmlns:p14="http://schemas.microsoft.com/office/powerpoint/2010/main" val="173109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576">
          <p15:clr>
            <a:srgbClr val="FBAE40"/>
          </p15:clr>
        </p15:guide>
        <p15:guide id="5" orient="horz" pos="720">
          <p15:clr>
            <a:srgbClr val="FBAE40"/>
          </p15:clr>
        </p15:guide>
        <p15:guide id="6" orient="horz" pos="405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pcomingEv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7C4042-7836-4011-BB05-C6F6518AEA93}"/>
              </a:ext>
            </a:extLst>
          </p:cNvPr>
          <p:cNvSpPr/>
          <p:nvPr/>
        </p:nvSpPr>
        <p:spPr>
          <a:xfrm>
            <a:off x="0" y="-2"/>
            <a:ext cx="12192000" cy="9144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89FE61-EF54-4D2C-B83A-F23ED7F908E6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AF9DE-D290-45CF-A368-3FF834BDA66C}"/>
              </a:ext>
            </a:extLst>
          </p:cNvPr>
          <p:cNvSpPr txBox="1"/>
          <p:nvPr/>
        </p:nvSpPr>
        <p:spPr>
          <a:xfrm>
            <a:off x="0" y="6641694"/>
            <a:ext cx="2247900" cy="215444"/>
          </a:xfrm>
          <a:prstGeom prst="rect">
            <a:avLst/>
          </a:prstGeom>
          <a:noFill/>
        </p:spPr>
        <p:txBody>
          <a:bodyPr wrap="square" lIns="137160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</a:rPr>
              <a:t>© Iowa Association of School Boards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57C0D1-D360-4BC6-B472-E430E15E5BA2}"/>
              </a:ext>
            </a:extLst>
          </p:cNvPr>
          <p:cNvSpPr txBox="1"/>
          <p:nvPr/>
        </p:nvSpPr>
        <p:spPr>
          <a:xfrm>
            <a:off x="9944100" y="6641694"/>
            <a:ext cx="2247900" cy="215444"/>
          </a:xfrm>
          <a:prstGeom prst="rect">
            <a:avLst/>
          </a:prstGeom>
          <a:noFill/>
        </p:spPr>
        <p:txBody>
          <a:bodyPr wrap="square" lIns="137160" rIns="137160" rtlCol="0">
            <a:spAutoFit/>
          </a:bodyPr>
          <a:lstStyle/>
          <a:p>
            <a:pPr algn="r"/>
            <a:fld id="{B814E404-B726-45FD-A504-D114ED19531B}" type="slidenum">
              <a:rPr lang="en-US" sz="800" smtClean="0">
                <a:solidFill>
                  <a:schemeClr val="accent3"/>
                </a:solidFill>
              </a:rPr>
              <a:t>‹#›</a:t>
            </a:fld>
            <a:endParaRPr lang="en-US" sz="800" dirty="0">
              <a:solidFill>
                <a:schemeClr val="accent3"/>
              </a:solidFill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1B92FCD-7BFA-46D2-B877-ED44E03A92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" y="1142999"/>
            <a:ext cx="11430000" cy="47288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>
                <a:solidFill>
                  <a:schemeClr val="tx2"/>
                </a:solidFill>
              </a:defRPr>
            </a:lvl2pPr>
            <a:lvl3pPr marL="914400" indent="0">
              <a:buNone/>
              <a:defRPr sz="2800">
                <a:solidFill>
                  <a:schemeClr val="tx2"/>
                </a:solidFill>
              </a:defRPr>
            </a:lvl3pPr>
            <a:lvl4pPr marL="1371600" indent="0">
              <a:buNone/>
              <a:defRPr sz="2800">
                <a:solidFill>
                  <a:schemeClr val="tx2"/>
                </a:solidFill>
              </a:defRPr>
            </a:lvl4pPr>
            <a:lvl5pPr marL="1828800" indent="0">
              <a:buNone/>
              <a:defRPr sz="2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82DC3B-A801-484C-B4F2-133072F1B4DC}"/>
              </a:ext>
            </a:extLst>
          </p:cNvPr>
          <p:cNvSpPr/>
          <p:nvPr/>
        </p:nvSpPr>
        <p:spPr>
          <a:xfrm>
            <a:off x="381000" y="6008013"/>
            <a:ext cx="114300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3200" b="0" dirty="0"/>
              <a:t>Visit </a:t>
            </a:r>
            <a:r>
              <a:rPr lang="en-US" sz="3200" b="1" dirty="0">
                <a:hlinkClick r:id="rId2"/>
              </a:rPr>
              <a:t>www.ia-sb.org/schoolboardu</a:t>
            </a:r>
            <a:r>
              <a:rPr lang="en-US" sz="3200" b="0" dirty="0"/>
              <a:t> for more information.</a:t>
            </a:r>
          </a:p>
        </p:txBody>
      </p:sp>
      <p:pic>
        <p:nvPicPr>
          <p:cNvPr id="14" name="Picture 13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ABA542D0-69D9-4C43-90B2-2EB49AC86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825" y="145535"/>
            <a:ext cx="899675" cy="623326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366400B-CD1A-4AD0-A43D-3DD761B7C4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96722"/>
            <a:ext cx="10515600" cy="778102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Upcoming Events—Register Today!</a:t>
            </a:r>
          </a:p>
        </p:txBody>
      </p:sp>
    </p:spTree>
    <p:extLst>
      <p:ext uri="{BB962C8B-B14F-4D97-AF65-F5344CB8AC3E}">
        <p14:creationId xmlns:p14="http://schemas.microsoft.com/office/powerpoint/2010/main" val="87400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576">
          <p15:clr>
            <a:srgbClr val="FBAE40"/>
          </p15:clr>
        </p15:guide>
        <p15:guide id="5" orient="horz" pos="720">
          <p15:clr>
            <a:srgbClr val="FBAE40"/>
          </p15:clr>
        </p15:guide>
        <p15:guide id="6" orient="horz" pos="40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7C4042-7836-4011-BB05-C6F6518AEA93}"/>
              </a:ext>
            </a:extLst>
          </p:cNvPr>
          <p:cNvSpPr/>
          <p:nvPr/>
        </p:nvSpPr>
        <p:spPr>
          <a:xfrm>
            <a:off x="0" y="-1"/>
            <a:ext cx="12192000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89FE61-EF54-4D2C-B83A-F23ED7F908E6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AF9DE-D290-45CF-A368-3FF834BDA66C}"/>
              </a:ext>
            </a:extLst>
          </p:cNvPr>
          <p:cNvSpPr txBox="1"/>
          <p:nvPr/>
        </p:nvSpPr>
        <p:spPr>
          <a:xfrm>
            <a:off x="0" y="6641694"/>
            <a:ext cx="2247900" cy="215444"/>
          </a:xfrm>
          <a:prstGeom prst="rect">
            <a:avLst/>
          </a:prstGeom>
          <a:noFill/>
        </p:spPr>
        <p:txBody>
          <a:bodyPr wrap="square" lIns="137160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</a:rPr>
              <a:t>© Iowa Association of School Boards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C5756A-9CB0-45A5-A52E-209FFC1BFB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3" t="15543" r="6132" b="14492"/>
          <a:stretch/>
        </p:blipFill>
        <p:spPr>
          <a:xfrm>
            <a:off x="10189477" y="5071480"/>
            <a:ext cx="1621523" cy="13088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670A99-443E-4F70-AF12-8359A805939E}"/>
              </a:ext>
            </a:extLst>
          </p:cNvPr>
          <p:cNvSpPr txBox="1"/>
          <p:nvPr userDrawn="1"/>
        </p:nvSpPr>
        <p:spPr>
          <a:xfrm>
            <a:off x="381000" y="1725770"/>
            <a:ext cx="11430000" cy="27033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0000" b="1" dirty="0">
                <a:solidFill>
                  <a:schemeClr val="accent2"/>
                </a:solidFill>
                <a:latin typeface="+mj-lt"/>
              </a:rPr>
              <a:t>Welcome</a:t>
            </a:r>
            <a:endParaRPr lang="en-US" sz="5400" dirty="0">
              <a:solidFill>
                <a:schemeClr val="accent2"/>
              </a:solidFill>
            </a:endParaRPr>
          </a:p>
          <a:p>
            <a:pPr algn="ctr"/>
            <a:r>
              <a:rPr lang="en-US" sz="5400" i="1" dirty="0">
                <a:solidFill>
                  <a:schemeClr val="accent1"/>
                </a:solidFill>
              </a:rPr>
              <a:t>The webinar will begin momentarily.</a:t>
            </a:r>
          </a:p>
        </p:txBody>
      </p:sp>
    </p:spTree>
    <p:extLst>
      <p:ext uri="{BB962C8B-B14F-4D97-AF65-F5344CB8AC3E}">
        <p14:creationId xmlns:p14="http://schemas.microsoft.com/office/powerpoint/2010/main" val="208385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-VisionVo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E4962F1-4F50-424B-B603-5C2FB427D0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3" t="15543" r="6132" b="14492"/>
          <a:stretch/>
        </p:blipFill>
        <p:spPr>
          <a:xfrm>
            <a:off x="10564968" y="5521124"/>
            <a:ext cx="1416000" cy="1143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30FF1B-CF24-4186-8DFE-C2915E5EF1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24" t="3552" r="-1963" b="10173"/>
          <a:stretch/>
        </p:blipFill>
        <p:spPr>
          <a:xfrm>
            <a:off x="0" y="0"/>
            <a:ext cx="12192000" cy="5301206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A4DC86-2452-4BE3-ACA2-C13E35BB51CA}"/>
              </a:ext>
            </a:extLst>
          </p:cNvPr>
          <p:cNvSpPr txBox="1"/>
          <p:nvPr/>
        </p:nvSpPr>
        <p:spPr>
          <a:xfrm>
            <a:off x="211032" y="5597324"/>
            <a:ext cx="579505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>
                <a:solidFill>
                  <a:schemeClr val="accent2"/>
                </a:solidFill>
                <a:latin typeface="+mj-lt"/>
              </a:rPr>
              <a:t>www.ia-sb.org</a:t>
            </a:r>
          </a:p>
        </p:txBody>
      </p:sp>
    </p:spTree>
    <p:extLst>
      <p:ext uri="{BB962C8B-B14F-4D97-AF65-F5344CB8AC3E}">
        <p14:creationId xmlns:p14="http://schemas.microsoft.com/office/powerpoint/2010/main" val="182765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3DDC112-ED6C-4C09-A47D-8376EE86FBE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808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91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753410-7161-4740-96B3-667BEE13FC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3" t="15543" r="6132" b="14492"/>
          <a:stretch/>
        </p:blipFill>
        <p:spPr>
          <a:xfrm>
            <a:off x="3032568" y="949385"/>
            <a:ext cx="6157732" cy="49705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B7C4042-7836-4011-BB05-C6F6518AEA93}"/>
              </a:ext>
            </a:extLst>
          </p:cNvPr>
          <p:cNvSpPr/>
          <p:nvPr/>
        </p:nvSpPr>
        <p:spPr>
          <a:xfrm>
            <a:off x="0" y="-1"/>
            <a:ext cx="12192000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89FE61-EF54-4D2C-B83A-F23ED7F908E6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AF9DE-D290-45CF-A368-3FF834BDA66C}"/>
              </a:ext>
            </a:extLst>
          </p:cNvPr>
          <p:cNvSpPr txBox="1"/>
          <p:nvPr/>
        </p:nvSpPr>
        <p:spPr>
          <a:xfrm>
            <a:off x="0" y="6641694"/>
            <a:ext cx="2247900" cy="215444"/>
          </a:xfrm>
          <a:prstGeom prst="rect">
            <a:avLst/>
          </a:prstGeom>
          <a:noFill/>
        </p:spPr>
        <p:txBody>
          <a:bodyPr wrap="square" lIns="137160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</a:rPr>
              <a:t>© Iowa Association of School Boards</a:t>
            </a:r>
          </a:p>
        </p:txBody>
      </p:sp>
    </p:spTree>
    <p:extLst>
      <p:ext uri="{BB962C8B-B14F-4D97-AF65-F5344CB8AC3E}">
        <p14:creationId xmlns:p14="http://schemas.microsoft.com/office/powerpoint/2010/main" val="328778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8C72F4E-2DAF-48ED-BFA7-843131BC8E1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1AA108-3759-44B3-931B-BDF8F94A6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390" y="1017480"/>
            <a:ext cx="5987220" cy="48230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6E5FE0-7A46-4C78-95EE-C532DF2FE5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390" y="1017480"/>
            <a:ext cx="5987220" cy="482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2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C3AAA34-5EA3-4B09-A49F-40A6582B6E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105950-5DF1-4D16-9519-B2C55582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390" y="1017480"/>
            <a:ext cx="5987220" cy="48230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6244C4-30C2-47F7-BE5B-E071AC993D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390" y="1017480"/>
            <a:ext cx="5987220" cy="482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7C4042-7836-4011-BB05-C6F6518AEA93}"/>
              </a:ext>
            </a:extLst>
          </p:cNvPr>
          <p:cNvSpPr/>
          <p:nvPr/>
        </p:nvSpPr>
        <p:spPr>
          <a:xfrm>
            <a:off x="0" y="-1"/>
            <a:ext cx="12192000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89FE61-EF54-4D2C-B83A-F23ED7F908E6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AF9DE-D290-45CF-A368-3FF834BDA66C}"/>
              </a:ext>
            </a:extLst>
          </p:cNvPr>
          <p:cNvSpPr txBox="1"/>
          <p:nvPr/>
        </p:nvSpPr>
        <p:spPr>
          <a:xfrm>
            <a:off x="0" y="6641694"/>
            <a:ext cx="2247900" cy="215444"/>
          </a:xfrm>
          <a:prstGeom prst="rect">
            <a:avLst/>
          </a:prstGeom>
          <a:noFill/>
        </p:spPr>
        <p:txBody>
          <a:bodyPr wrap="square" lIns="137160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</a:rPr>
              <a:t>© Iowa Association of School Boards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C5756A-9CB0-45A5-A52E-209FFC1BFB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3" t="15543" r="6132" b="14492"/>
          <a:stretch/>
        </p:blipFill>
        <p:spPr>
          <a:xfrm>
            <a:off x="10189477" y="5071480"/>
            <a:ext cx="1621523" cy="13088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670A99-443E-4F70-AF12-8359A805939E}"/>
              </a:ext>
            </a:extLst>
          </p:cNvPr>
          <p:cNvSpPr txBox="1"/>
          <p:nvPr userDrawn="1"/>
        </p:nvSpPr>
        <p:spPr>
          <a:xfrm>
            <a:off x="381000" y="1725770"/>
            <a:ext cx="11430000" cy="27033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0000" b="1" dirty="0">
                <a:solidFill>
                  <a:schemeClr val="accent2"/>
                </a:solidFill>
                <a:latin typeface="+mj-lt"/>
              </a:rPr>
              <a:t>Welcome</a:t>
            </a:r>
            <a:endParaRPr lang="en-US" sz="5400" dirty="0">
              <a:solidFill>
                <a:schemeClr val="accent2"/>
              </a:solidFill>
            </a:endParaRPr>
          </a:p>
          <a:p>
            <a:pPr algn="ctr"/>
            <a:r>
              <a:rPr lang="en-US" sz="5400" i="1" dirty="0">
                <a:solidFill>
                  <a:schemeClr val="accent1"/>
                </a:solidFill>
              </a:rPr>
              <a:t>The webinar will begin momentarily.</a:t>
            </a:r>
          </a:p>
        </p:txBody>
      </p:sp>
    </p:spTree>
    <p:extLst>
      <p:ext uri="{BB962C8B-B14F-4D97-AF65-F5344CB8AC3E}">
        <p14:creationId xmlns:p14="http://schemas.microsoft.com/office/powerpoint/2010/main" val="363901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7C4042-7836-4011-BB05-C6F6518AEA93}"/>
              </a:ext>
            </a:extLst>
          </p:cNvPr>
          <p:cNvSpPr/>
          <p:nvPr/>
        </p:nvSpPr>
        <p:spPr>
          <a:xfrm>
            <a:off x="0" y="-1"/>
            <a:ext cx="12192000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89FE61-EF54-4D2C-B83A-F23ED7F908E6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AF9DE-D290-45CF-A368-3FF834BDA66C}"/>
              </a:ext>
            </a:extLst>
          </p:cNvPr>
          <p:cNvSpPr txBox="1"/>
          <p:nvPr/>
        </p:nvSpPr>
        <p:spPr>
          <a:xfrm>
            <a:off x="0" y="6641694"/>
            <a:ext cx="2247900" cy="215444"/>
          </a:xfrm>
          <a:prstGeom prst="rect">
            <a:avLst/>
          </a:prstGeom>
          <a:noFill/>
        </p:spPr>
        <p:txBody>
          <a:bodyPr wrap="square" lIns="137160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</a:rPr>
              <a:t>© Iowa Association of School Boards</a:t>
            </a:r>
          </a:p>
        </p:txBody>
      </p:sp>
    </p:spTree>
    <p:extLst>
      <p:ext uri="{BB962C8B-B14F-4D97-AF65-F5344CB8AC3E}">
        <p14:creationId xmlns:p14="http://schemas.microsoft.com/office/powerpoint/2010/main" val="320641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7C4042-7836-4011-BB05-C6F6518AEA93}"/>
              </a:ext>
            </a:extLst>
          </p:cNvPr>
          <p:cNvSpPr/>
          <p:nvPr/>
        </p:nvSpPr>
        <p:spPr>
          <a:xfrm>
            <a:off x="0" y="-1"/>
            <a:ext cx="12192000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89FE61-EF54-4D2C-B83A-F23ED7F908E6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AF9DE-D290-45CF-A368-3FF834BDA66C}"/>
              </a:ext>
            </a:extLst>
          </p:cNvPr>
          <p:cNvSpPr txBox="1"/>
          <p:nvPr/>
        </p:nvSpPr>
        <p:spPr>
          <a:xfrm>
            <a:off x="0" y="6641694"/>
            <a:ext cx="2247900" cy="215444"/>
          </a:xfrm>
          <a:prstGeom prst="rect">
            <a:avLst/>
          </a:prstGeom>
          <a:noFill/>
        </p:spPr>
        <p:txBody>
          <a:bodyPr wrap="square" lIns="137160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</a:rPr>
              <a:t>© Iowa Association of School Boards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14C344-63DF-4A83-AB84-D0984D7654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155133"/>
            <a:ext cx="11430000" cy="4433637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None/>
              <a:defRPr sz="54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Presentation Title</a:t>
            </a:r>
          </a:p>
          <a:p>
            <a:pPr lvl="0"/>
            <a:r>
              <a:rPr lang="en-US" dirty="0"/>
              <a:t>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C5756A-9CB0-45A5-A52E-209FFC1BFB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3" t="15543" r="6132" b="14492"/>
          <a:stretch/>
        </p:blipFill>
        <p:spPr>
          <a:xfrm>
            <a:off x="10189477" y="5071480"/>
            <a:ext cx="1621523" cy="130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27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Location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7C4042-7836-4011-BB05-C6F6518AEA93}"/>
              </a:ext>
            </a:extLst>
          </p:cNvPr>
          <p:cNvSpPr/>
          <p:nvPr/>
        </p:nvSpPr>
        <p:spPr>
          <a:xfrm>
            <a:off x="0" y="-1"/>
            <a:ext cx="12192000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89FE61-EF54-4D2C-B83A-F23ED7F908E6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AF9DE-D290-45CF-A368-3FF834BDA66C}"/>
              </a:ext>
            </a:extLst>
          </p:cNvPr>
          <p:cNvSpPr txBox="1"/>
          <p:nvPr/>
        </p:nvSpPr>
        <p:spPr>
          <a:xfrm>
            <a:off x="0" y="6641694"/>
            <a:ext cx="2247900" cy="215444"/>
          </a:xfrm>
          <a:prstGeom prst="rect">
            <a:avLst/>
          </a:prstGeom>
          <a:noFill/>
        </p:spPr>
        <p:txBody>
          <a:bodyPr wrap="square" lIns="137160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</a:rPr>
              <a:t>© Iowa Association of School Boards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14C344-63DF-4A83-AB84-D0984D7654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155133"/>
            <a:ext cx="11430000" cy="4433637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None/>
              <a:defRPr sz="5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Presentation Title</a:t>
            </a:r>
          </a:p>
          <a:p>
            <a:pPr lvl="0"/>
            <a:r>
              <a:rPr lang="en-US" dirty="0"/>
              <a:t>Location</a:t>
            </a:r>
          </a:p>
          <a:p>
            <a:pPr lvl="0"/>
            <a:r>
              <a:rPr lang="en-US" dirty="0"/>
              <a:t>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C5756A-9CB0-45A5-A52E-209FFC1BFB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3" t="15543" r="6132" b="14492"/>
          <a:stretch/>
        </p:blipFill>
        <p:spPr>
          <a:xfrm>
            <a:off x="10189477" y="5071480"/>
            <a:ext cx="1621523" cy="130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93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with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633A5A-894B-45E6-A1E3-C93CD0BE1B9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" y="136525"/>
            <a:ext cx="5857335" cy="6491288"/>
          </a:xfrm>
          <a:custGeom>
            <a:avLst/>
            <a:gdLst>
              <a:gd name="connsiteX0" fmla="*/ 0 w 4830763"/>
              <a:gd name="connsiteY0" fmla="*/ 0 h 6491288"/>
              <a:gd name="connsiteX1" fmla="*/ 4830763 w 4830763"/>
              <a:gd name="connsiteY1" fmla="*/ 0 h 6491288"/>
              <a:gd name="connsiteX2" fmla="*/ 4830763 w 4830763"/>
              <a:gd name="connsiteY2" fmla="*/ 6491288 h 6491288"/>
              <a:gd name="connsiteX3" fmla="*/ 0 w 4830763"/>
              <a:gd name="connsiteY3" fmla="*/ 6491288 h 6491288"/>
              <a:gd name="connsiteX4" fmla="*/ 0 w 4830763"/>
              <a:gd name="connsiteY4" fmla="*/ 0 h 6491288"/>
              <a:gd name="connsiteX0" fmla="*/ 0 w 6719948"/>
              <a:gd name="connsiteY0" fmla="*/ 0 h 6491288"/>
              <a:gd name="connsiteX1" fmla="*/ 6719948 w 6719948"/>
              <a:gd name="connsiteY1" fmla="*/ 0 h 6491288"/>
              <a:gd name="connsiteX2" fmla="*/ 4830763 w 6719948"/>
              <a:gd name="connsiteY2" fmla="*/ 6491288 h 6491288"/>
              <a:gd name="connsiteX3" fmla="*/ 0 w 6719948"/>
              <a:gd name="connsiteY3" fmla="*/ 6491288 h 6491288"/>
              <a:gd name="connsiteX4" fmla="*/ 0 w 6719948"/>
              <a:gd name="connsiteY4" fmla="*/ 0 h 649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9948" h="6491288">
                <a:moveTo>
                  <a:pt x="0" y="0"/>
                </a:moveTo>
                <a:lnTo>
                  <a:pt x="6719948" y="0"/>
                </a:lnTo>
                <a:lnTo>
                  <a:pt x="4830763" y="6491288"/>
                </a:lnTo>
                <a:lnTo>
                  <a:pt x="0" y="6491288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7C4042-7836-4011-BB05-C6F6518AEA93}"/>
              </a:ext>
            </a:extLst>
          </p:cNvPr>
          <p:cNvSpPr/>
          <p:nvPr/>
        </p:nvSpPr>
        <p:spPr>
          <a:xfrm>
            <a:off x="0" y="-1"/>
            <a:ext cx="12192000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89FE61-EF54-4D2C-B83A-F23ED7F908E6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AF9DE-D290-45CF-A368-3FF834BDA66C}"/>
              </a:ext>
            </a:extLst>
          </p:cNvPr>
          <p:cNvSpPr txBox="1"/>
          <p:nvPr/>
        </p:nvSpPr>
        <p:spPr>
          <a:xfrm>
            <a:off x="0" y="6641694"/>
            <a:ext cx="2247900" cy="215444"/>
          </a:xfrm>
          <a:prstGeom prst="rect">
            <a:avLst/>
          </a:prstGeom>
          <a:noFill/>
        </p:spPr>
        <p:txBody>
          <a:bodyPr wrap="square" lIns="137160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</a:rPr>
              <a:t>© Iowa Association of School Boards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14C344-63DF-4A83-AB84-D0984D7654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45192" y="1706423"/>
            <a:ext cx="6065808" cy="3331057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54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7FA0401-1D67-4899-9106-95126EA662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3" t="15543" r="6132" b="14492"/>
          <a:stretch/>
        </p:blipFill>
        <p:spPr>
          <a:xfrm>
            <a:off x="10189477" y="5071480"/>
            <a:ext cx="1621523" cy="130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1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7C4042-7836-4011-BB05-C6F6518AEA93}"/>
              </a:ext>
            </a:extLst>
          </p:cNvPr>
          <p:cNvSpPr/>
          <p:nvPr/>
        </p:nvSpPr>
        <p:spPr>
          <a:xfrm>
            <a:off x="0" y="-1"/>
            <a:ext cx="12192000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89FE61-EF54-4D2C-B83A-F23ED7F908E6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AF9DE-D290-45CF-A368-3FF834BDA66C}"/>
              </a:ext>
            </a:extLst>
          </p:cNvPr>
          <p:cNvSpPr txBox="1"/>
          <p:nvPr/>
        </p:nvSpPr>
        <p:spPr>
          <a:xfrm>
            <a:off x="0" y="6641694"/>
            <a:ext cx="2247900" cy="215444"/>
          </a:xfrm>
          <a:prstGeom prst="rect">
            <a:avLst/>
          </a:prstGeom>
          <a:noFill/>
        </p:spPr>
        <p:txBody>
          <a:bodyPr wrap="square" lIns="137160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</a:rPr>
              <a:t>© Iowa Association of School Boards</a:t>
            </a:r>
          </a:p>
        </p:txBody>
      </p:sp>
    </p:spTree>
    <p:extLst>
      <p:ext uri="{BB962C8B-B14F-4D97-AF65-F5344CB8AC3E}">
        <p14:creationId xmlns:p14="http://schemas.microsoft.com/office/powerpoint/2010/main" val="383693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oals_Dark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6827BC9-5788-4285-AD32-CF9343C16A16}"/>
              </a:ext>
            </a:extLst>
          </p:cNvPr>
          <p:cNvSpPr/>
          <p:nvPr userDrawn="1"/>
        </p:nvSpPr>
        <p:spPr>
          <a:xfrm>
            <a:off x="0" y="0"/>
            <a:ext cx="12192000" cy="68571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A7383-7041-41F2-9E11-72522B5FDB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6761" y="1612960"/>
            <a:ext cx="8504233" cy="465449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32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1"/>
                </a:solidFill>
                <a:latin typeface="+mn-lt"/>
              </a:defRPr>
            </a:lvl2pPr>
            <a:lvl3pPr marL="914400" indent="0">
              <a:buNone/>
              <a:defRPr>
                <a:solidFill>
                  <a:schemeClr val="accent1"/>
                </a:solidFill>
                <a:latin typeface="+mn-lt"/>
              </a:defRPr>
            </a:lvl3pPr>
            <a:lvl4pPr marL="1371600" indent="0">
              <a:buNone/>
              <a:defRPr>
                <a:solidFill>
                  <a:schemeClr val="accent1"/>
                </a:solidFill>
                <a:latin typeface="+mn-lt"/>
              </a:defRPr>
            </a:lvl4pPr>
            <a:lvl5pPr marL="1828800" indent="0">
              <a:buNone/>
              <a:defRPr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List bulleted goals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44F119E-B83A-4ACB-9C38-E95B18F26FCC}"/>
              </a:ext>
            </a:extLst>
          </p:cNvPr>
          <p:cNvCxnSpPr>
            <a:cxnSpLocks/>
          </p:cNvCxnSpPr>
          <p:nvPr userDrawn="1"/>
        </p:nvCxnSpPr>
        <p:spPr>
          <a:xfrm>
            <a:off x="2980613" y="599777"/>
            <a:ext cx="0" cy="566767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52DE56B-8AB6-4B0F-ACFE-5E8216DCC050}"/>
              </a:ext>
            </a:extLst>
          </p:cNvPr>
          <p:cNvSpPr txBox="1"/>
          <p:nvPr userDrawn="1"/>
        </p:nvSpPr>
        <p:spPr>
          <a:xfrm>
            <a:off x="3306761" y="599778"/>
            <a:ext cx="7512028" cy="1022707"/>
          </a:xfrm>
          <a:prstGeom prst="rect">
            <a:avLst/>
          </a:prstGeom>
          <a:noFill/>
        </p:spPr>
        <p:txBody>
          <a:bodyPr wrap="square" tIns="0" rtlCol="0" anchor="t">
            <a:noAutofit/>
          </a:bodyPr>
          <a:lstStyle/>
          <a:p>
            <a:pPr>
              <a:spcAft>
                <a:spcPts val="1800"/>
              </a:spcAft>
            </a:pPr>
            <a:r>
              <a:rPr lang="en-US" sz="5400" b="1" dirty="0">
                <a:solidFill>
                  <a:schemeClr val="bg1"/>
                </a:solidFill>
                <a:latin typeface="+mj-lt"/>
              </a:rPr>
              <a:t>Goals for Today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4" name="Graphic 3" descr="Checklist">
            <a:extLst>
              <a:ext uri="{FF2B5EF4-FFF2-40B4-BE49-F238E27FC236}">
                <a16:creationId xmlns:a16="http://schemas.microsoft.com/office/drawing/2014/main" id="{EC4EF66D-843B-4291-B700-C94F00F87F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94341" y="339061"/>
            <a:ext cx="3299877" cy="329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oals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6827BC9-5788-4285-AD32-CF9343C16A16}"/>
              </a:ext>
            </a:extLst>
          </p:cNvPr>
          <p:cNvSpPr/>
          <p:nvPr userDrawn="1"/>
        </p:nvSpPr>
        <p:spPr>
          <a:xfrm>
            <a:off x="0" y="0"/>
            <a:ext cx="12192000" cy="68571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A7383-7041-41F2-9E11-72522B5FDB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6761" y="1612960"/>
            <a:ext cx="8504233" cy="465449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32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1"/>
                </a:solidFill>
                <a:latin typeface="+mn-lt"/>
              </a:defRPr>
            </a:lvl2pPr>
            <a:lvl3pPr marL="914400" indent="0">
              <a:buNone/>
              <a:defRPr>
                <a:solidFill>
                  <a:schemeClr val="accent1"/>
                </a:solidFill>
                <a:latin typeface="+mn-lt"/>
              </a:defRPr>
            </a:lvl3pPr>
            <a:lvl4pPr marL="1371600" indent="0">
              <a:buNone/>
              <a:defRPr>
                <a:solidFill>
                  <a:schemeClr val="accent1"/>
                </a:solidFill>
                <a:latin typeface="+mn-lt"/>
              </a:defRPr>
            </a:lvl4pPr>
            <a:lvl5pPr marL="1828800" indent="0">
              <a:buNone/>
              <a:defRPr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List bulleted goals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44F119E-B83A-4ACB-9C38-E95B18F26FCC}"/>
              </a:ext>
            </a:extLst>
          </p:cNvPr>
          <p:cNvCxnSpPr>
            <a:cxnSpLocks/>
          </p:cNvCxnSpPr>
          <p:nvPr userDrawn="1"/>
        </p:nvCxnSpPr>
        <p:spPr>
          <a:xfrm>
            <a:off x="2980613" y="599777"/>
            <a:ext cx="0" cy="566767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52DE56B-8AB6-4B0F-ACFE-5E8216DCC050}"/>
              </a:ext>
            </a:extLst>
          </p:cNvPr>
          <p:cNvSpPr txBox="1"/>
          <p:nvPr userDrawn="1"/>
        </p:nvSpPr>
        <p:spPr>
          <a:xfrm>
            <a:off x="3306761" y="599778"/>
            <a:ext cx="7512028" cy="1022707"/>
          </a:xfrm>
          <a:prstGeom prst="rect">
            <a:avLst/>
          </a:prstGeom>
          <a:noFill/>
        </p:spPr>
        <p:txBody>
          <a:bodyPr wrap="square" tIns="0" rtlCol="0" anchor="t">
            <a:noAutofit/>
          </a:bodyPr>
          <a:lstStyle/>
          <a:p>
            <a:pPr>
              <a:spcAft>
                <a:spcPts val="1800"/>
              </a:spcAft>
            </a:pPr>
            <a:r>
              <a:rPr lang="en-US" sz="5400" b="1" dirty="0">
                <a:solidFill>
                  <a:schemeClr val="bg1"/>
                </a:solidFill>
                <a:latin typeface="+mj-lt"/>
              </a:rPr>
              <a:t>Goals for Today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4" name="Graphic 3" descr="Checklist">
            <a:extLst>
              <a:ext uri="{FF2B5EF4-FFF2-40B4-BE49-F238E27FC236}">
                <a16:creationId xmlns:a16="http://schemas.microsoft.com/office/drawing/2014/main" id="{EC4EF66D-843B-4291-B700-C94F00F87F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94341" y="339061"/>
            <a:ext cx="3299877" cy="329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7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-withColor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>
            <a:extLst>
              <a:ext uri="{FF2B5EF4-FFF2-40B4-BE49-F238E27FC236}">
                <a16:creationId xmlns:a16="http://schemas.microsoft.com/office/drawing/2014/main" id="{7D2A9197-9881-4575-BE58-54273278A713}"/>
              </a:ext>
            </a:extLst>
          </p:cNvPr>
          <p:cNvSpPr/>
          <p:nvPr/>
        </p:nvSpPr>
        <p:spPr>
          <a:xfrm>
            <a:off x="-9527" y="127561"/>
            <a:ext cx="4554634" cy="6522236"/>
          </a:xfrm>
          <a:custGeom>
            <a:avLst/>
            <a:gdLst>
              <a:gd name="connsiteX0" fmla="*/ 0 w 4231341"/>
              <a:gd name="connsiteY0" fmla="*/ 0 h 6491288"/>
              <a:gd name="connsiteX1" fmla="*/ 4231341 w 4231341"/>
              <a:gd name="connsiteY1" fmla="*/ 0 h 6491288"/>
              <a:gd name="connsiteX2" fmla="*/ 4231341 w 4231341"/>
              <a:gd name="connsiteY2" fmla="*/ 6491288 h 6491288"/>
              <a:gd name="connsiteX3" fmla="*/ 0 w 4231341"/>
              <a:gd name="connsiteY3" fmla="*/ 6491288 h 6491288"/>
              <a:gd name="connsiteX4" fmla="*/ 0 w 4231341"/>
              <a:gd name="connsiteY4" fmla="*/ 0 h 6491288"/>
              <a:gd name="connsiteX0" fmla="*/ 0 w 5871882"/>
              <a:gd name="connsiteY0" fmla="*/ 0 h 6491288"/>
              <a:gd name="connsiteX1" fmla="*/ 5871882 w 5871882"/>
              <a:gd name="connsiteY1" fmla="*/ 0 h 6491288"/>
              <a:gd name="connsiteX2" fmla="*/ 4231341 w 5871882"/>
              <a:gd name="connsiteY2" fmla="*/ 6491288 h 6491288"/>
              <a:gd name="connsiteX3" fmla="*/ 0 w 5871882"/>
              <a:gd name="connsiteY3" fmla="*/ 6491288 h 6491288"/>
              <a:gd name="connsiteX4" fmla="*/ 0 w 5871882"/>
              <a:gd name="connsiteY4" fmla="*/ 0 h 6491288"/>
              <a:gd name="connsiteX0" fmla="*/ 1344706 w 5871882"/>
              <a:gd name="connsiteY0" fmla="*/ 8947 h 6491288"/>
              <a:gd name="connsiteX1" fmla="*/ 5871882 w 5871882"/>
              <a:gd name="connsiteY1" fmla="*/ 0 h 6491288"/>
              <a:gd name="connsiteX2" fmla="*/ 4231341 w 5871882"/>
              <a:gd name="connsiteY2" fmla="*/ 6491288 h 6491288"/>
              <a:gd name="connsiteX3" fmla="*/ 0 w 5871882"/>
              <a:gd name="connsiteY3" fmla="*/ 6491288 h 6491288"/>
              <a:gd name="connsiteX4" fmla="*/ 1344706 w 5871882"/>
              <a:gd name="connsiteY4" fmla="*/ 8947 h 6491288"/>
              <a:gd name="connsiteX0" fmla="*/ 8964 w 4536140"/>
              <a:gd name="connsiteY0" fmla="*/ 8947 h 6491288"/>
              <a:gd name="connsiteX1" fmla="*/ 4536140 w 4536140"/>
              <a:gd name="connsiteY1" fmla="*/ 0 h 6491288"/>
              <a:gd name="connsiteX2" fmla="*/ 2895599 w 4536140"/>
              <a:gd name="connsiteY2" fmla="*/ 6491288 h 6491288"/>
              <a:gd name="connsiteX3" fmla="*/ 0 w 4536140"/>
              <a:gd name="connsiteY3" fmla="*/ 6473395 h 6491288"/>
              <a:gd name="connsiteX4" fmla="*/ 8964 w 4536140"/>
              <a:gd name="connsiteY4" fmla="*/ 8947 h 6491288"/>
              <a:gd name="connsiteX0" fmla="*/ 8964 w 4536140"/>
              <a:gd name="connsiteY0" fmla="*/ 0 h 6500234"/>
              <a:gd name="connsiteX1" fmla="*/ 4536140 w 4536140"/>
              <a:gd name="connsiteY1" fmla="*/ 8946 h 6500234"/>
              <a:gd name="connsiteX2" fmla="*/ 2895599 w 4536140"/>
              <a:gd name="connsiteY2" fmla="*/ 6500234 h 6500234"/>
              <a:gd name="connsiteX3" fmla="*/ 0 w 4536140"/>
              <a:gd name="connsiteY3" fmla="*/ 6482341 h 6500234"/>
              <a:gd name="connsiteX4" fmla="*/ 8964 w 4536140"/>
              <a:gd name="connsiteY4" fmla="*/ 0 h 6500234"/>
              <a:gd name="connsiteX0" fmla="*/ 17928 w 4545104"/>
              <a:gd name="connsiteY0" fmla="*/ 0 h 6509181"/>
              <a:gd name="connsiteX1" fmla="*/ 4545104 w 4545104"/>
              <a:gd name="connsiteY1" fmla="*/ 8946 h 6509181"/>
              <a:gd name="connsiteX2" fmla="*/ 2904563 w 4545104"/>
              <a:gd name="connsiteY2" fmla="*/ 6500234 h 6509181"/>
              <a:gd name="connsiteX3" fmla="*/ 0 w 4545104"/>
              <a:gd name="connsiteY3" fmla="*/ 6509181 h 6509181"/>
              <a:gd name="connsiteX4" fmla="*/ 17928 w 4545104"/>
              <a:gd name="connsiteY4" fmla="*/ 0 h 6509181"/>
              <a:gd name="connsiteX0" fmla="*/ 0 w 4554070"/>
              <a:gd name="connsiteY0" fmla="*/ 0 h 6509181"/>
              <a:gd name="connsiteX1" fmla="*/ 4554070 w 4554070"/>
              <a:gd name="connsiteY1" fmla="*/ 8946 h 6509181"/>
              <a:gd name="connsiteX2" fmla="*/ 2913529 w 4554070"/>
              <a:gd name="connsiteY2" fmla="*/ 6500234 h 6509181"/>
              <a:gd name="connsiteX3" fmla="*/ 8966 w 4554070"/>
              <a:gd name="connsiteY3" fmla="*/ 6509181 h 6509181"/>
              <a:gd name="connsiteX4" fmla="*/ 0 w 4554070"/>
              <a:gd name="connsiteY4" fmla="*/ 0 h 6509181"/>
              <a:gd name="connsiteX0" fmla="*/ 564 w 4554634"/>
              <a:gd name="connsiteY0" fmla="*/ 0 h 6509181"/>
              <a:gd name="connsiteX1" fmla="*/ 4554634 w 4554634"/>
              <a:gd name="connsiteY1" fmla="*/ 8946 h 6509181"/>
              <a:gd name="connsiteX2" fmla="*/ 2914093 w 4554634"/>
              <a:gd name="connsiteY2" fmla="*/ 6500234 h 6509181"/>
              <a:gd name="connsiteX3" fmla="*/ 903 w 4554634"/>
              <a:gd name="connsiteY3" fmla="*/ 6509181 h 6509181"/>
              <a:gd name="connsiteX4" fmla="*/ 564 w 4554634"/>
              <a:gd name="connsiteY4" fmla="*/ 0 h 650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4634" h="6509181">
                <a:moveTo>
                  <a:pt x="564" y="0"/>
                </a:moveTo>
                <a:lnTo>
                  <a:pt x="4554634" y="8946"/>
                </a:lnTo>
                <a:lnTo>
                  <a:pt x="2914093" y="6500234"/>
                </a:lnTo>
                <a:lnTo>
                  <a:pt x="903" y="6509181"/>
                </a:lnTo>
                <a:cubicBezTo>
                  <a:pt x="-2086" y="4339454"/>
                  <a:pt x="3553" y="2169727"/>
                  <a:pt x="5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7C4042-7836-4011-BB05-C6F6518AEA93}"/>
              </a:ext>
            </a:extLst>
          </p:cNvPr>
          <p:cNvSpPr/>
          <p:nvPr/>
        </p:nvSpPr>
        <p:spPr>
          <a:xfrm>
            <a:off x="0" y="-1"/>
            <a:ext cx="12192000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89FE61-EF54-4D2C-B83A-F23ED7F908E6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AF9DE-D290-45CF-A368-3FF834BDA66C}"/>
              </a:ext>
            </a:extLst>
          </p:cNvPr>
          <p:cNvSpPr txBox="1"/>
          <p:nvPr/>
        </p:nvSpPr>
        <p:spPr>
          <a:xfrm>
            <a:off x="0" y="6641694"/>
            <a:ext cx="2247900" cy="215444"/>
          </a:xfrm>
          <a:prstGeom prst="rect">
            <a:avLst/>
          </a:prstGeom>
          <a:noFill/>
        </p:spPr>
        <p:txBody>
          <a:bodyPr wrap="square" lIns="137160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</a:rPr>
              <a:t>© Iowa Association of School Boards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14C344-63DF-4A83-AB84-D0984D7654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56847" y="1706423"/>
            <a:ext cx="7454153" cy="3331057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54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7FA0401-1D67-4899-9106-95126EA662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3" t="15543" r="6132" b="14492"/>
          <a:stretch/>
        </p:blipFill>
        <p:spPr>
          <a:xfrm>
            <a:off x="10189477" y="5071480"/>
            <a:ext cx="1621523" cy="130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72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ator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7C4042-7836-4011-BB05-C6F6518AEA93}"/>
              </a:ext>
            </a:extLst>
          </p:cNvPr>
          <p:cNvSpPr/>
          <p:nvPr/>
        </p:nvSpPr>
        <p:spPr>
          <a:xfrm>
            <a:off x="0" y="-2"/>
            <a:ext cx="12192000" cy="9144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89FE61-EF54-4D2C-B83A-F23ED7F908E6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AF9DE-D290-45CF-A368-3FF834BDA66C}"/>
              </a:ext>
            </a:extLst>
          </p:cNvPr>
          <p:cNvSpPr txBox="1"/>
          <p:nvPr/>
        </p:nvSpPr>
        <p:spPr>
          <a:xfrm>
            <a:off x="0" y="6641694"/>
            <a:ext cx="2247900" cy="215444"/>
          </a:xfrm>
          <a:prstGeom prst="rect">
            <a:avLst/>
          </a:prstGeom>
          <a:noFill/>
        </p:spPr>
        <p:txBody>
          <a:bodyPr wrap="square" lIns="137160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</a:rPr>
              <a:t>© Iowa Association of School Boards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57C0D1-D360-4BC6-B472-E430E15E5BA2}"/>
              </a:ext>
            </a:extLst>
          </p:cNvPr>
          <p:cNvSpPr txBox="1"/>
          <p:nvPr/>
        </p:nvSpPr>
        <p:spPr>
          <a:xfrm>
            <a:off x="9944100" y="6641694"/>
            <a:ext cx="2247900" cy="215444"/>
          </a:xfrm>
          <a:prstGeom prst="rect">
            <a:avLst/>
          </a:prstGeom>
          <a:noFill/>
        </p:spPr>
        <p:txBody>
          <a:bodyPr wrap="square" lIns="137160" rIns="137160" rtlCol="0">
            <a:spAutoFit/>
          </a:bodyPr>
          <a:lstStyle/>
          <a:p>
            <a:pPr algn="r"/>
            <a:fld id="{B814E404-B726-45FD-A504-D114ED19531B}" type="slidenum">
              <a:rPr lang="en-US" sz="800" smtClean="0">
                <a:solidFill>
                  <a:schemeClr val="accent3"/>
                </a:solidFill>
              </a:rPr>
              <a:t>‹#›</a:t>
            </a:fld>
            <a:endParaRPr lang="en-US" sz="800" dirty="0">
              <a:solidFill>
                <a:schemeClr val="accent3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EBD05B-9C91-49F7-9909-9DD99DE105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96722"/>
            <a:ext cx="10515600" cy="778102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Meet the Moderator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453875-D181-499E-B073-330EAEC2B861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4838971" y="1933107"/>
            <a:ext cx="2531310" cy="2531310"/>
          </a:xfrm>
          <a:prstGeom prst="roundRect">
            <a:avLst/>
          </a:prstGeom>
          <a:ln w="3810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DFD4F7-07E0-409C-A6DF-3DEF84DB8B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797" y="4576451"/>
            <a:ext cx="3370175" cy="3004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Moderator Name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5E672BC-EA48-4D98-8285-7A17BDA401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63" y="4870544"/>
            <a:ext cx="3370175" cy="230614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300"/>
              </a:spcBef>
              <a:buNone/>
              <a:defRPr sz="140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6D57E6EA-0853-4BD7-AD83-87B75D913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825" y="145535"/>
            <a:ext cx="899675" cy="62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576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ers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7C4042-7836-4011-BB05-C6F6518AEA93}"/>
              </a:ext>
            </a:extLst>
          </p:cNvPr>
          <p:cNvSpPr/>
          <p:nvPr userDrawn="1"/>
        </p:nvSpPr>
        <p:spPr>
          <a:xfrm>
            <a:off x="0" y="-2"/>
            <a:ext cx="12192000" cy="9144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89FE61-EF54-4D2C-B83A-F23ED7F908E6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AF9DE-D290-45CF-A368-3FF834BDA66C}"/>
              </a:ext>
            </a:extLst>
          </p:cNvPr>
          <p:cNvSpPr txBox="1"/>
          <p:nvPr/>
        </p:nvSpPr>
        <p:spPr>
          <a:xfrm>
            <a:off x="0" y="6641694"/>
            <a:ext cx="2247900" cy="215444"/>
          </a:xfrm>
          <a:prstGeom prst="rect">
            <a:avLst/>
          </a:prstGeom>
          <a:noFill/>
        </p:spPr>
        <p:txBody>
          <a:bodyPr wrap="square" lIns="137160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</a:rPr>
              <a:t>© Iowa Association of School Boards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57C0D1-D360-4BC6-B472-E430E15E5BA2}"/>
              </a:ext>
            </a:extLst>
          </p:cNvPr>
          <p:cNvSpPr txBox="1"/>
          <p:nvPr/>
        </p:nvSpPr>
        <p:spPr>
          <a:xfrm>
            <a:off x="9944100" y="6641694"/>
            <a:ext cx="2247900" cy="215444"/>
          </a:xfrm>
          <a:prstGeom prst="rect">
            <a:avLst/>
          </a:prstGeom>
          <a:noFill/>
        </p:spPr>
        <p:txBody>
          <a:bodyPr wrap="square" lIns="137160" rIns="137160" rtlCol="0">
            <a:spAutoFit/>
          </a:bodyPr>
          <a:lstStyle/>
          <a:p>
            <a:pPr algn="r"/>
            <a:fld id="{B814E404-B726-45FD-A504-D114ED19531B}" type="slidenum">
              <a:rPr lang="en-US" sz="800" smtClean="0">
                <a:solidFill>
                  <a:schemeClr val="accent3"/>
                </a:solidFill>
              </a:rPr>
              <a:t>‹#›</a:t>
            </a:fld>
            <a:endParaRPr lang="en-US" sz="800" dirty="0">
              <a:solidFill>
                <a:schemeClr val="accent3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453875-D181-499E-B073-330EAEC2B861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2883369" y="1933107"/>
            <a:ext cx="2531310" cy="2531310"/>
          </a:xfrm>
          <a:prstGeom prst="roundRect">
            <a:avLst/>
          </a:prstGeom>
          <a:ln w="3810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7BF357C9-C977-4322-A353-CCBE8594EC7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6759508" y="1933107"/>
            <a:ext cx="2531310" cy="2531310"/>
          </a:xfrm>
          <a:prstGeom prst="roundRect">
            <a:avLst/>
          </a:prstGeom>
          <a:ln w="3810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DFD4F7-07E0-409C-A6DF-3DEF84DB8B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4195" y="4576451"/>
            <a:ext cx="3370175" cy="3004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5E672BC-EA48-4D98-8285-7A17BDA401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63561" y="4870544"/>
            <a:ext cx="3370175" cy="230614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300"/>
              </a:spcBef>
              <a:buNone/>
              <a:defRPr sz="140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452E7B9E-F09C-424C-A836-96ECD31A2F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41086" y="4576451"/>
            <a:ext cx="3370175" cy="3004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B19493D-6716-419E-8BB8-655DAEC82D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40452" y="4870544"/>
            <a:ext cx="3370175" cy="230614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300"/>
              </a:spcBef>
              <a:buNone/>
              <a:defRPr sz="140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14" name="Picture 13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5741E9FD-7B2B-4A56-8DD5-B4E4C7771F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825" y="145535"/>
            <a:ext cx="899675" cy="623326"/>
          </a:xfrm>
          <a:prstGeom prst="rect">
            <a:avLst/>
          </a:prstGeom>
        </p:spPr>
      </p:pic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9C8060F-38C7-465E-B669-6FC3EDA318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96722"/>
            <a:ext cx="10515600" cy="778102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Meet the Presenters</a:t>
            </a:r>
          </a:p>
        </p:txBody>
      </p:sp>
    </p:spTree>
    <p:extLst>
      <p:ext uri="{BB962C8B-B14F-4D97-AF65-F5344CB8AC3E}">
        <p14:creationId xmlns:p14="http://schemas.microsoft.com/office/powerpoint/2010/main" val="246204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576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ers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7C4042-7836-4011-BB05-C6F6518AEA93}"/>
              </a:ext>
            </a:extLst>
          </p:cNvPr>
          <p:cNvSpPr/>
          <p:nvPr/>
        </p:nvSpPr>
        <p:spPr>
          <a:xfrm>
            <a:off x="0" y="-2"/>
            <a:ext cx="12192000" cy="9144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89FE61-EF54-4D2C-B83A-F23ED7F908E6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AF9DE-D290-45CF-A368-3FF834BDA66C}"/>
              </a:ext>
            </a:extLst>
          </p:cNvPr>
          <p:cNvSpPr txBox="1"/>
          <p:nvPr/>
        </p:nvSpPr>
        <p:spPr>
          <a:xfrm>
            <a:off x="0" y="6641694"/>
            <a:ext cx="2247900" cy="215444"/>
          </a:xfrm>
          <a:prstGeom prst="rect">
            <a:avLst/>
          </a:prstGeom>
          <a:noFill/>
        </p:spPr>
        <p:txBody>
          <a:bodyPr wrap="square" lIns="137160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</a:rPr>
              <a:t>© Iowa Association of School Boards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57C0D1-D360-4BC6-B472-E430E15E5BA2}"/>
              </a:ext>
            </a:extLst>
          </p:cNvPr>
          <p:cNvSpPr txBox="1"/>
          <p:nvPr/>
        </p:nvSpPr>
        <p:spPr>
          <a:xfrm>
            <a:off x="9944100" y="6641694"/>
            <a:ext cx="2247900" cy="215444"/>
          </a:xfrm>
          <a:prstGeom prst="rect">
            <a:avLst/>
          </a:prstGeom>
          <a:noFill/>
        </p:spPr>
        <p:txBody>
          <a:bodyPr wrap="square" lIns="137160" rIns="137160" rtlCol="0">
            <a:spAutoFit/>
          </a:bodyPr>
          <a:lstStyle/>
          <a:p>
            <a:pPr algn="r"/>
            <a:fld id="{B814E404-B726-45FD-A504-D114ED19531B}" type="slidenum">
              <a:rPr lang="en-US" sz="800" smtClean="0">
                <a:solidFill>
                  <a:schemeClr val="accent3"/>
                </a:solidFill>
              </a:rPr>
              <a:t>‹#›</a:t>
            </a:fld>
            <a:endParaRPr lang="en-US" sz="800" dirty="0">
              <a:solidFill>
                <a:schemeClr val="accent3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453875-D181-499E-B073-330EAEC2B861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954206" y="1933107"/>
            <a:ext cx="2531310" cy="2531310"/>
          </a:xfrm>
          <a:prstGeom prst="roundRect">
            <a:avLst/>
          </a:prstGeom>
          <a:ln w="3810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7BF357C9-C977-4322-A353-CCBE8594EC7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4830345" y="1933107"/>
            <a:ext cx="2531310" cy="2531310"/>
          </a:xfrm>
          <a:prstGeom prst="roundRect">
            <a:avLst/>
          </a:prstGeom>
          <a:ln w="3810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0F6B881A-F5CB-415E-97E8-32B6AC676EFE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8706484" y="1933107"/>
            <a:ext cx="2531310" cy="2531310"/>
          </a:xfrm>
          <a:prstGeom prst="roundRect">
            <a:avLst/>
          </a:prstGeom>
          <a:ln w="3810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DFD4F7-07E0-409C-A6DF-3DEF84DB8B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5032" y="4576451"/>
            <a:ext cx="3370175" cy="3004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5E672BC-EA48-4D98-8285-7A17BDA401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4398" y="4870544"/>
            <a:ext cx="3370175" cy="230614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300"/>
              </a:spcBef>
              <a:buNone/>
              <a:defRPr sz="140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452E7B9E-F09C-424C-A836-96ECD31A2F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11923" y="4576451"/>
            <a:ext cx="3370175" cy="3004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B19493D-6716-419E-8BB8-655DAEC82D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11289" y="4870544"/>
            <a:ext cx="3370175" cy="230614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300"/>
              </a:spcBef>
              <a:buNone/>
              <a:defRPr sz="140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E191527-7BAB-4078-B079-0A1728CA5E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87430" y="4576451"/>
            <a:ext cx="3370175" cy="3004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C8BA46F-67B7-4C56-BF3B-36DDAA85E9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86796" y="4870544"/>
            <a:ext cx="3370175" cy="230614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300"/>
              </a:spcBef>
              <a:buNone/>
              <a:defRPr sz="140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20" name="Picture 19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BD975374-FDD0-4448-92EA-7866E3BCA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825" y="145535"/>
            <a:ext cx="899675" cy="623326"/>
          </a:xfrm>
          <a:prstGeom prst="rect">
            <a:avLst/>
          </a:prstGeom>
        </p:spPr>
      </p:pic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63CB5143-A44A-4D7E-95EF-FC37749FFB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96722"/>
            <a:ext cx="10515600" cy="778102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Meet the Presenters</a:t>
            </a:r>
          </a:p>
        </p:txBody>
      </p:sp>
    </p:spTree>
    <p:extLst>
      <p:ext uri="{BB962C8B-B14F-4D97-AF65-F5344CB8AC3E}">
        <p14:creationId xmlns:p14="http://schemas.microsoft.com/office/powerpoint/2010/main" val="27781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576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8C72F4E-2DAF-48ED-BFA7-843131BC8E1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1E28705-B42A-42B8-9347-1BDEFC4E7ED9}"/>
              </a:ext>
            </a:extLst>
          </p:cNvPr>
          <p:cNvSpPr/>
          <p:nvPr/>
        </p:nvSpPr>
        <p:spPr>
          <a:xfrm>
            <a:off x="5314950" y="348853"/>
            <a:ext cx="1562100" cy="1562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640" rtlCol="0" anchor="ctr"/>
          <a:lstStyle/>
          <a:p>
            <a:pPr algn="ctr"/>
            <a:r>
              <a:rPr lang="en-US" sz="8800" b="1" dirty="0"/>
              <a:t>”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15BE768-DE9E-4BE0-95B6-ADB9F16604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2860" y="2221706"/>
            <a:ext cx="9446281" cy="3305176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 sz="5400" i="0">
                <a:solidFill>
                  <a:schemeClr val="bg1"/>
                </a:solidFill>
              </a:defRPr>
            </a:lvl1pPr>
            <a:lvl2pPr marL="457200" indent="0">
              <a:buNone/>
              <a:defRPr sz="2800">
                <a:solidFill>
                  <a:schemeClr val="tx2"/>
                </a:solidFill>
              </a:defRPr>
            </a:lvl2pPr>
            <a:lvl3pPr marL="914400" indent="0">
              <a:buNone/>
              <a:defRPr sz="2800">
                <a:solidFill>
                  <a:schemeClr val="tx2"/>
                </a:solidFill>
              </a:defRPr>
            </a:lvl3pPr>
            <a:lvl4pPr marL="1371600" indent="0">
              <a:buNone/>
              <a:defRPr sz="2800">
                <a:solidFill>
                  <a:schemeClr val="tx2"/>
                </a:solidFill>
              </a:defRPr>
            </a:lvl4pPr>
            <a:lvl5pPr marL="1828800" indent="0">
              <a:buNone/>
              <a:defRPr sz="2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Quote Text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A70977C-873C-48D1-AF54-F9C78B7496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72860" y="5837634"/>
            <a:ext cx="9446281" cy="62388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 sz="3200" i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800">
                <a:solidFill>
                  <a:schemeClr val="tx2"/>
                </a:solidFill>
              </a:defRPr>
            </a:lvl2pPr>
            <a:lvl3pPr marL="914400" indent="0">
              <a:buNone/>
              <a:defRPr sz="2800">
                <a:solidFill>
                  <a:schemeClr val="tx2"/>
                </a:solidFill>
              </a:defRPr>
            </a:lvl3pPr>
            <a:lvl4pPr marL="1371600" indent="0">
              <a:buNone/>
              <a:defRPr sz="2800">
                <a:solidFill>
                  <a:schemeClr val="tx2"/>
                </a:solidFill>
              </a:defRPr>
            </a:lvl4pPr>
            <a:lvl5pPr marL="1828800" indent="0">
              <a:buNone/>
              <a:defRPr sz="2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Person Quoted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CB8374-125F-482E-83A2-70787F90DD4A}"/>
              </a:ext>
            </a:extLst>
          </p:cNvPr>
          <p:cNvSpPr txBox="1"/>
          <p:nvPr/>
        </p:nvSpPr>
        <p:spPr>
          <a:xfrm>
            <a:off x="9944100" y="6641694"/>
            <a:ext cx="2247900" cy="215444"/>
          </a:xfrm>
          <a:prstGeom prst="rect">
            <a:avLst/>
          </a:prstGeom>
          <a:noFill/>
        </p:spPr>
        <p:txBody>
          <a:bodyPr wrap="square" lIns="137160" rIns="137160" rtlCol="0">
            <a:spAutoFit/>
          </a:bodyPr>
          <a:lstStyle/>
          <a:p>
            <a:pPr algn="r"/>
            <a:fld id="{B814E404-B726-45FD-A504-D114ED19531B}" type="slidenum">
              <a:rPr lang="en-US" sz="800" smtClean="0">
                <a:solidFill>
                  <a:schemeClr val="accent3"/>
                </a:solidFill>
              </a:rPr>
              <a:t>‹#›</a:t>
            </a:fld>
            <a:endParaRPr lang="en-US" sz="800" dirty="0">
              <a:solidFill>
                <a:schemeClr val="accent3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3C30CC-AA6B-4512-8185-E06E0E5329C4}"/>
              </a:ext>
            </a:extLst>
          </p:cNvPr>
          <p:cNvSpPr txBox="1"/>
          <p:nvPr userDrawn="1"/>
        </p:nvSpPr>
        <p:spPr>
          <a:xfrm>
            <a:off x="9944100" y="6641694"/>
            <a:ext cx="2247900" cy="215444"/>
          </a:xfrm>
          <a:prstGeom prst="rect">
            <a:avLst/>
          </a:prstGeom>
          <a:noFill/>
        </p:spPr>
        <p:txBody>
          <a:bodyPr wrap="square" lIns="137160" rIns="137160" rtlCol="0">
            <a:spAutoFit/>
          </a:bodyPr>
          <a:lstStyle/>
          <a:p>
            <a:pPr algn="r"/>
            <a:fld id="{B814E404-B726-45FD-A504-D114ED19531B}" type="slidenum">
              <a:rPr lang="en-US" sz="800" smtClean="0">
                <a:solidFill>
                  <a:schemeClr val="accent3"/>
                </a:solidFill>
              </a:rPr>
              <a:t>‹#›</a:t>
            </a:fld>
            <a:endParaRPr lang="en-US" sz="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3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7C4042-7836-4011-BB05-C6F6518AEA93}"/>
              </a:ext>
            </a:extLst>
          </p:cNvPr>
          <p:cNvSpPr/>
          <p:nvPr/>
        </p:nvSpPr>
        <p:spPr>
          <a:xfrm>
            <a:off x="0" y="-1"/>
            <a:ext cx="12192000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89FE61-EF54-4D2C-B83A-F23ED7F908E6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AF9DE-D290-45CF-A368-3FF834BDA66C}"/>
              </a:ext>
            </a:extLst>
          </p:cNvPr>
          <p:cNvSpPr txBox="1"/>
          <p:nvPr/>
        </p:nvSpPr>
        <p:spPr>
          <a:xfrm>
            <a:off x="0" y="6641694"/>
            <a:ext cx="2247900" cy="215444"/>
          </a:xfrm>
          <a:prstGeom prst="rect">
            <a:avLst/>
          </a:prstGeom>
          <a:noFill/>
        </p:spPr>
        <p:txBody>
          <a:bodyPr wrap="square" lIns="137160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</a:rPr>
              <a:t>© Iowa Association of School Boards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F8447F-735D-4E62-87C1-196BDAACCC43}"/>
              </a:ext>
            </a:extLst>
          </p:cNvPr>
          <p:cNvSpPr txBox="1"/>
          <p:nvPr/>
        </p:nvSpPr>
        <p:spPr>
          <a:xfrm>
            <a:off x="9944100" y="6641694"/>
            <a:ext cx="2247900" cy="215444"/>
          </a:xfrm>
          <a:prstGeom prst="rect">
            <a:avLst/>
          </a:prstGeom>
          <a:noFill/>
        </p:spPr>
        <p:txBody>
          <a:bodyPr wrap="square" lIns="137160" rIns="137160" rtlCol="0">
            <a:spAutoFit/>
          </a:bodyPr>
          <a:lstStyle/>
          <a:p>
            <a:pPr algn="r"/>
            <a:fld id="{B814E404-B726-45FD-A504-D114ED19531B}" type="slidenum">
              <a:rPr lang="en-US" sz="800" smtClean="0">
                <a:solidFill>
                  <a:schemeClr val="accent3"/>
                </a:solidFill>
              </a:rPr>
              <a:t>‹#›</a:t>
            </a:fld>
            <a:endParaRPr lang="en-US" sz="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40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5" pos="432">
          <p15:clr>
            <a:srgbClr val="FBAE40"/>
          </p15:clr>
        </p15:guide>
        <p15:guide id="6" pos="7248">
          <p15:clr>
            <a:srgbClr val="FBAE40"/>
          </p15:clr>
        </p15:guide>
        <p15:guide id="7" orient="horz" pos="216">
          <p15:clr>
            <a:srgbClr val="FBAE40"/>
          </p15:clr>
        </p15:guide>
        <p15:guide id="8" orient="horz" pos="4056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ick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7C4042-7836-4011-BB05-C6F6518AEA93}"/>
              </a:ext>
            </a:extLst>
          </p:cNvPr>
          <p:cNvSpPr/>
          <p:nvPr/>
        </p:nvSpPr>
        <p:spPr>
          <a:xfrm>
            <a:off x="0" y="-1"/>
            <a:ext cx="12192000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89FE61-EF54-4D2C-B83A-F23ED7F908E6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AF9DE-D290-45CF-A368-3FF834BDA66C}"/>
              </a:ext>
            </a:extLst>
          </p:cNvPr>
          <p:cNvSpPr txBox="1"/>
          <p:nvPr/>
        </p:nvSpPr>
        <p:spPr>
          <a:xfrm>
            <a:off x="0" y="6641694"/>
            <a:ext cx="2247900" cy="215444"/>
          </a:xfrm>
          <a:prstGeom prst="rect">
            <a:avLst/>
          </a:prstGeom>
          <a:noFill/>
        </p:spPr>
        <p:txBody>
          <a:bodyPr wrap="square" lIns="137160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</a:rPr>
              <a:t>© Iowa Association of School Boards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DCD83D4-BBBC-4287-9C80-7C94E4521E65}"/>
              </a:ext>
            </a:extLst>
          </p:cNvPr>
          <p:cNvCxnSpPr>
            <a:cxnSpLocks/>
          </p:cNvCxnSpPr>
          <p:nvPr/>
        </p:nvCxnSpPr>
        <p:spPr>
          <a:xfrm>
            <a:off x="5467656" y="1453792"/>
            <a:ext cx="0" cy="373271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3B4008D-D275-456F-906F-6D0BC31FFC6B}"/>
              </a:ext>
            </a:extLst>
          </p:cNvPr>
          <p:cNvSpPr txBox="1"/>
          <p:nvPr/>
        </p:nvSpPr>
        <p:spPr>
          <a:xfrm>
            <a:off x="9944100" y="6641694"/>
            <a:ext cx="2247900" cy="215444"/>
          </a:xfrm>
          <a:prstGeom prst="rect">
            <a:avLst/>
          </a:prstGeom>
          <a:noFill/>
        </p:spPr>
        <p:txBody>
          <a:bodyPr wrap="square" lIns="137160" rIns="137160" rtlCol="0">
            <a:spAutoFit/>
          </a:bodyPr>
          <a:lstStyle/>
          <a:p>
            <a:pPr algn="r"/>
            <a:fld id="{B814E404-B726-45FD-A504-D114ED19531B}" type="slidenum">
              <a:rPr lang="en-US" sz="800" smtClean="0">
                <a:solidFill>
                  <a:schemeClr val="accent3"/>
                </a:solidFill>
              </a:rPr>
              <a:t>‹#›</a:t>
            </a:fld>
            <a:endParaRPr lang="en-US" sz="800" dirty="0">
              <a:solidFill>
                <a:schemeClr val="accent3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D165A3-D43B-4879-B74A-97ABEF4BC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0525" y="1862139"/>
            <a:ext cx="4666234" cy="29622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0FAE510-E0C6-4A09-9B8D-649573A8649A}"/>
              </a:ext>
            </a:extLst>
          </p:cNvPr>
          <p:cNvSpPr txBox="1"/>
          <p:nvPr/>
        </p:nvSpPr>
        <p:spPr>
          <a:xfrm>
            <a:off x="5867400" y="1453793"/>
            <a:ext cx="5941418" cy="1022707"/>
          </a:xfrm>
          <a:prstGeom prst="rect">
            <a:avLst/>
          </a:prstGeom>
          <a:noFill/>
        </p:spPr>
        <p:txBody>
          <a:bodyPr wrap="square" tIns="0" rtlCol="0" anchor="t">
            <a:noAutofit/>
          </a:bodyPr>
          <a:lstStyle/>
          <a:p>
            <a:pPr>
              <a:spcAft>
                <a:spcPts val="1800"/>
              </a:spcAft>
            </a:pPr>
            <a:r>
              <a:rPr lang="en-US" sz="6000" b="1" dirty="0">
                <a:solidFill>
                  <a:schemeClr val="accent1"/>
                </a:solidFill>
                <a:latin typeface="+mj-lt"/>
              </a:rPr>
              <a:t>QUICK POLL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A7383-7041-41F2-9E11-72522B5FDB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67400" y="2466976"/>
            <a:ext cx="5943600" cy="2705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 sz="32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1"/>
                </a:solidFill>
                <a:latin typeface="+mn-lt"/>
              </a:defRPr>
            </a:lvl2pPr>
            <a:lvl3pPr marL="914400" indent="0">
              <a:buNone/>
              <a:defRPr>
                <a:solidFill>
                  <a:schemeClr val="accent1"/>
                </a:solidFill>
                <a:latin typeface="+mn-lt"/>
              </a:defRPr>
            </a:lvl3pPr>
            <a:lvl4pPr marL="1371600" indent="0">
              <a:buNone/>
              <a:defRPr>
                <a:solidFill>
                  <a:schemeClr val="accent1"/>
                </a:solidFill>
                <a:latin typeface="+mn-lt"/>
              </a:defRPr>
            </a:lvl4pPr>
            <a:lvl5pPr marL="1828800" indent="0">
              <a:buNone/>
              <a:defRPr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Poll question text goes here</a:t>
            </a:r>
          </a:p>
          <a:p>
            <a:pPr lvl="0"/>
            <a:r>
              <a:rPr lang="en-US" dirty="0"/>
              <a:t>Cast your vote now!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1FBEC2D-AA98-48B1-ADDD-B8D0EFE3F7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3" t="15543" r="6132" b="14492"/>
          <a:stretch/>
        </p:blipFill>
        <p:spPr>
          <a:xfrm>
            <a:off x="10189477" y="5071480"/>
            <a:ext cx="1621523" cy="130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02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96">
          <p15:clr>
            <a:srgbClr val="FBAE40"/>
          </p15:clr>
        </p15:guide>
        <p15:guide id="3" orient="horz" pos="912">
          <p15:clr>
            <a:srgbClr val="FBAE40"/>
          </p15:clr>
        </p15:guide>
        <p15:guide id="4" orient="horz" pos="3264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ussionQuestions-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6827BC9-5788-4285-AD32-CF9343C16A16}"/>
              </a:ext>
            </a:extLst>
          </p:cNvPr>
          <p:cNvSpPr/>
          <p:nvPr/>
        </p:nvSpPr>
        <p:spPr>
          <a:xfrm>
            <a:off x="0" y="0"/>
            <a:ext cx="12192000" cy="68571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DCD83D4-BBBC-4287-9C80-7C94E4521E65}"/>
              </a:ext>
            </a:extLst>
          </p:cNvPr>
          <p:cNvCxnSpPr>
            <a:cxnSpLocks/>
          </p:cNvCxnSpPr>
          <p:nvPr/>
        </p:nvCxnSpPr>
        <p:spPr>
          <a:xfrm>
            <a:off x="3960729" y="599777"/>
            <a:ext cx="0" cy="5667673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>
            <a:extLst>
              <a:ext uri="{FF2B5EF4-FFF2-40B4-BE49-F238E27FC236}">
                <a16:creationId xmlns:a16="http://schemas.microsoft.com/office/drawing/2014/main" id="{F4D165A3-D43B-4879-B74A-97ABEF4BC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000" y="610849"/>
            <a:ext cx="3187101" cy="20232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0FAE510-E0C6-4A09-9B8D-649573A8649A}"/>
              </a:ext>
            </a:extLst>
          </p:cNvPr>
          <p:cNvSpPr txBox="1"/>
          <p:nvPr/>
        </p:nvSpPr>
        <p:spPr>
          <a:xfrm>
            <a:off x="4296208" y="599778"/>
            <a:ext cx="7512028" cy="1022707"/>
          </a:xfrm>
          <a:prstGeom prst="rect">
            <a:avLst/>
          </a:prstGeom>
          <a:noFill/>
        </p:spPr>
        <p:txBody>
          <a:bodyPr wrap="square" tIns="0" rtlCol="0" anchor="t">
            <a:noAutofit/>
          </a:bodyPr>
          <a:lstStyle/>
          <a:p>
            <a:pPr>
              <a:spcAft>
                <a:spcPts val="1800"/>
              </a:spcAft>
            </a:pPr>
            <a:r>
              <a:rPr lang="en-US" sz="5400" b="1" dirty="0">
                <a:solidFill>
                  <a:schemeClr val="bg1"/>
                </a:solidFill>
                <a:latin typeface="+mj-lt"/>
              </a:rPr>
              <a:t>Discussion Questions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A7383-7041-41F2-9E11-72522B5FDB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96207" y="1612960"/>
            <a:ext cx="7514787" cy="465449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32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1"/>
                </a:solidFill>
                <a:latin typeface="+mn-lt"/>
              </a:defRPr>
            </a:lvl2pPr>
            <a:lvl3pPr marL="914400" indent="0">
              <a:buNone/>
              <a:defRPr>
                <a:solidFill>
                  <a:schemeClr val="accent1"/>
                </a:solidFill>
                <a:latin typeface="+mn-lt"/>
              </a:defRPr>
            </a:lvl3pPr>
            <a:lvl4pPr marL="1371600" indent="0">
              <a:buNone/>
              <a:defRPr>
                <a:solidFill>
                  <a:schemeClr val="accent1"/>
                </a:solidFill>
                <a:latin typeface="+mn-lt"/>
              </a:defRPr>
            </a:lvl4pPr>
            <a:lvl5pPr marL="1828800" indent="0">
              <a:buNone/>
              <a:defRPr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List bulleted questions or discussion topics here</a:t>
            </a:r>
          </a:p>
        </p:txBody>
      </p:sp>
    </p:spTree>
    <p:extLst>
      <p:ext uri="{BB962C8B-B14F-4D97-AF65-F5344CB8AC3E}">
        <p14:creationId xmlns:p14="http://schemas.microsoft.com/office/powerpoint/2010/main" val="227946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-with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7C4042-7836-4011-BB05-C6F6518AEA93}"/>
              </a:ext>
            </a:extLst>
          </p:cNvPr>
          <p:cNvSpPr/>
          <p:nvPr/>
        </p:nvSpPr>
        <p:spPr>
          <a:xfrm>
            <a:off x="0" y="-2"/>
            <a:ext cx="12192000" cy="9144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89FE61-EF54-4D2C-B83A-F23ED7F908E6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AF9DE-D290-45CF-A368-3FF834BDA66C}"/>
              </a:ext>
            </a:extLst>
          </p:cNvPr>
          <p:cNvSpPr txBox="1"/>
          <p:nvPr/>
        </p:nvSpPr>
        <p:spPr>
          <a:xfrm>
            <a:off x="0" y="6641694"/>
            <a:ext cx="2247900" cy="215444"/>
          </a:xfrm>
          <a:prstGeom prst="rect">
            <a:avLst/>
          </a:prstGeom>
          <a:noFill/>
        </p:spPr>
        <p:txBody>
          <a:bodyPr wrap="square" lIns="137160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</a:rPr>
              <a:t>© Iowa Association of School Boards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57C0D1-D360-4BC6-B472-E430E15E5BA2}"/>
              </a:ext>
            </a:extLst>
          </p:cNvPr>
          <p:cNvSpPr txBox="1"/>
          <p:nvPr/>
        </p:nvSpPr>
        <p:spPr>
          <a:xfrm>
            <a:off x="9944100" y="6641694"/>
            <a:ext cx="2247900" cy="215444"/>
          </a:xfrm>
          <a:prstGeom prst="rect">
            <a:avLst/>
          </a:prstGeom>
          <a:noFill/>
        </p:spPr>
        <p:txBody>
          <a:bodyPr wrap="square" lIns="137160" rIns="137160" rtlCol="0">
            <a:spAutoFit/>
          </a:bodyPr>
          <a:lstStyle/>
          <a:p>
            <a:pPr algn="r"/>
            <a:fld id="{B814E404-B726-45FD-A504-D114ED19531B}" type="slidenum">
              <a:rPr lang="en-US" sz="800" smtClean="0">
                <a:solidFill>
                  <a:schemeClr val="accent3"/>
                </a:solidFill>
              </a:rPr>
              <a:t>‹#›</a:t>
            </a:fld>
            <a:endParaRPr lang="en-US" sz="800" dirty="0">
              <a:solidFill>
                <a:schemeClr val="accent3"/>
              </a:solidFill>
            </a:endParaRPr>
          </a:p>
        </p:txBody>
      </p:sp>
      <p:pic>
        <p:nvPicPr>
          <p:cNvPr id="13" name="Picture 12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591DBC51-BFB4-4DF5-9AD0-4293CBFA2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825" y="145535"/>
            <a:ext cx="899675" cy="623326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69D0D4F-654B-4FCC-A31F-EB56920411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96722"/>
            <a:ext cx="10515600" cy="778102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Blank Graphics Slide with Title</a:t>
            </a:r>
          </a:p>
        </p:txBody>
      </p:sp>
    </p:spTree>
    <p:extLst>
      <p:ext uri="{BB962C8B-B14F-4D97-AF65-F5344CB8AC3E}">
        <p14:creationId xmlns:p14="http://schemas.microsoft.com/office/powerpoint/2010/main" val="202210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576">
          <p15:clr>
            <a:srgbClr val="FBAE40"/>
          </p15:clr>
        </p15:guide>
        <p15:guide id="5" orient="horz" pos="720">
          <p15:clr>
            <a:srgbClr val="FBAE40"/>
          </p15:clr>
        </p15:guide>
        <p15:guide id="6" orient="horz" pos="4056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ussionQuestions-Light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6827BC9-5788-4285-AD32-CF9343C16A16}"/>
              </a:ext>
            </a:extLst>
          </p:cNvPr>
          <p:cNvSpPr/>
          <p:nvPr userDrawn="1"/>
        </p:nvSpPr>
        <p:spPr>
          <a:xfrm>
            <a:off x="0" y="0"/>
            <a:ext cx="12192000" cy="68571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DCD83D4-BBBC-4287-9C80-7C94E4521E65}"/>
              </a:ext>
            </a:extLst>
          </p:cNvPr>
          <p:cNvCxnSpPr>
            <a:cxnSpLocks/>
          </p:cNvCxnSpPr>
          <p:nvPr/>
        </p:nvCxnSpPr>
        <p:spPr>
          <a:xfrm>
            <a:off x="3960729" y="599777"/>
            <a:ext cx="0" cy="566767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>
            <a:extLst>
              <a:ext uri="{FF2B5EF4-FFF2-40B4-BE49-F238E27FC236}">
                <a16:creationId xmlns:a16="http://schemas.microsoft.com/office/drawing/2014/main" id="{F4D165A3-D43B-4879-B74A-97ABEF4BC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000" y="610849"/>
            <a:ext cx="3187101" cy="20232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0FAE510-E0C6-4A09-9B8D-649573A8649A}"/>
              </a:ext>
            </a:extLst>
          </p:cNvPr>
          <p:cNvSpPr txBox="1"/>
          <p:nvPr/>
        </p:nvSpPr>
        <p:spPr>
          <a:xfrm>
            <a:off x="4296208" y="599778"/>
            <a:ext cx="7512028" cy="1022707"/>
          </a:xfrm>
          <a:prstGeom prst="rect">
            <a:avLst/>
          </a:prstGeom>
          <a:noFill/>
        </p:spPr>
        <p:txBody>
          <a:bodyPr wrap="square" tIns="0" rtlCol="0" anchor="t">
            <a:noAutofit/>
          </a:bodyPr>
          <a:lstStyle/>
          <a:p>
            <a:pPr>
              <a:spcAft>
                <a:spcPts val="1800"/>
              </a:spcAft>
            </a:pPr>
            <a:r>
              <a:rPr lang="en-US" sz="5400" b="1" dirty="0">
                <a:solidFill>
                  <a:schemeClr val="bg1"/>
                </a:solidFill>
                <a:latin typeface="+mj-lt"/>
              </a:rPr>
              <a:t>Discussion Questions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A7383-7041-41F2-9E11-72522B5FDB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96207" y="1612960"/>
            <a:ext cx="7514787" cy="465449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32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1"/>
                </a:solidFill>
                <a:latin typeface="+mn-lt"/>
              </a:defRPr>
            </a:lvl2pPr>
            <a:lvl3pPr marL="914400" indent="0">
              <a:buNone/>
              <a:defRPr>
                <a:solidFill>
                  <a:schemeClr val="accent1"/>
                </a:solidFill>
                <a:latin typeface="+mn-lt"/>
              </a:defRPr>
            </a:lvl3pPr>
            <a:lvl4pPr marL="1371600" indent="0">
              <a:buNone/>
              <a:defRPr>
                <a:solidFill>
                  <a:schemeClr val="accent1"/>
                </a:solidFill>
                <a:latin typeface="+mn-lt"/>
              </a:defRPr>
            </a:lvl4pPr>
            <a:lvl5pPr marL="1828800" indent="0">
              <a:buNone/>
              <a:defRPr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List bulleted questions or discussion topics here</a:t>
            </a:r>
          </a:p>
        </p:txBody>
      </p:sp>
    </p:spTree>
    <p:extLst>
      <p:ext uri="{BB962C8B-B14F-4D97-AF65-F5344CB8AC3E}">
        <p14:creationId xmlns:p14="http://schemas.microsoft.com/office/powerpoint/2010/main" val="246268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HeaderImage-with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589FE61-EF54-4D2C-B83A-F23ED7F908E6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AF9DE-D290-45CF-A368-3FF834BDA66C}"/>
              </a:ext>
            </a:extLst>
          </p:cNvPr>
          <p:cNvSpPr txBox="1"/>
          <p:nvPr/>
        </p:nvSpPr>
        <p:spPr>
          <a:xfrm>
            <a:off x="0" y="6641694"/>
            <a:ext cx="2247900" cy="215444"/>
          </a:xfrm>
          <a:prstGeom prst="rect">
            <a:avLst/>
          </a:prstGeom>
          <a:noFill/>
        </p:spPr>
        <p:txBody>
          <a:bodyPr wrap="square" lIns="137160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</a:rPr>
              <a:t>© Iowa Association of School Boards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B4008D-D275-456F-906F-6D0BC31FFC6B}"/>
              </a:ext>
            </a:extLst>
          </p:cNvPr>
          <p:cNvSpPr txBox="1"/>
          <p:nvPr/>
        </p:nvSpPr>
        <p:spPr>
          <a:xfrm>
            <a:off x="9944100" y="6641694"/>
            <a:ext cx="2247900" cy="215444"/>
          </a:xfrm>
          <a:prstGeom prst="rect">
            <a:avLst/>
          </a:prstGeom>
          <a:noFill/>
        </p:spPr>
        <p:txBody>
          <a:bodyPr wrap="square" lIns="137160" rIns="137160" rtlCol="0">
            <a:spAutoFit/>
          </a:bodyPr>
          <a:lstStyle/>
          <a:p>
            <a:pPr algn="r"/>
            <a:fld id="{B814E404-B726-45FD-A504-D114ED19531B}" type="slidenum">
              <a:rPr lang="en-US" sz="800" smtClean="0">
                <a:solidFill>
                  <a:schemeClr val="accent3"/>
                </a:solidFill>
              </a:rPr>
              <a:t>‹#›</a:t>
            </a:fld>
            <a:endParaRPr lang="en-US" sz="800" dirty="0">
              <a:solidFill>
                <a:schemeClr val="accent3"/>
              </a:solidFill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874CA83-98C6-4D24-B0FB-7E8F8CD0BC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" y="1712068"/>
            <a:ext cx="11430000" cy="46887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>
                <a:solidFill>
                  <a:schemeClr val="tx2"/>
                </a:solidFill>
              </a:defRPr>
            </a:lvl2pPr>
            <a:lvl3pPr marL="914400" indent="0">
              <a:buNone/>
              <a:defRPr sz="2800">
                <a:solidFill>
                  <a:schemeClr val="tx2"/>
                </a:solidFill>
              </a:defRPr>
            </a:lvl3pPr>
            <a:lvl4pPr marL="1371600" indent="0">
              <a:buNone/>
              <a:defRPr sz="2800">
                <a:solidFill>
                  <a:schemeClr val="tx2"/>
                </a:solidFill>
              </a:defRPr>
            </a:lvl4pPr>
            <a:lvl5pPr marL="1828800" indent="0">
              <a:buNone/>
              <a:defRPr sz="2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443B7BA-C7F9-4755-979C-A322B58B4B6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0" y="136297"/>
            <a:ext cx="12192000" cy="13115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7C4042-7836-4011-BB05-C6F6518AEA93}"/>
              </a:ext>
            </a:extLst>
          </p:cNvPr>
          <p:cNvSpPr/>
          <p:nvPr/>
        </p:nvSpPr>
        <p:spPr>
          <a:xfrm>
            <a:off x="0" y="-1"/>
            <a:ext cx="12192000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8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912">
          <p15:clr>
            <a:srgbClr val="FBAE40"/>
          </p15:clr>
        </p15:guide>
        <p15:guide id="4" orient="horz" pos="3264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HeaderImage-with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589FE61-EF54-4D2C-B83A-F23ED7F908E6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AF9DE-D290-45CF-A368-3FF834BDA66C}"/>
              </a:ext>
            </a:extLst>
          </p:cNvPr>
          <p:cNvSpPr txBox="1"/>
          <p:nvPr/>
        </p:nvSpPr>
        <p:spPr>
          <a:xfrm>
            <a:off x="0" y="6641694"/>
            <a:ext cx="2247900" cy="215444"/>
          </a:xfrm>
          <a:prstGeom prst="rect">
            <a:avLst/>
          </a:prstGeom>
          <a:noFill/>
        </p:spPr>
        <p:txBody>
          <a:bodyPr wrap="square" lIns="137160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</a:rPr>
              <a:t>© Iowa Association of School Boards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B4008D-D275-456F-906F-6D0BC31FFC6B}"/>
              </a:ext>
            </a:extLst>
          </p:cNvPr>
          <p:cNvSpPr txBox="1"/>
          <p:nvPr/>
        </p:nvSpPr>
        <p:spPr>
          <a:xfrm>
            <a:off x="9944100" y="6641694"/>
            <a:ext cx="2247900" cy="215444"/>
          </a:xfrm>
          <a:prstGeom prst="rect">
            <a:avLst/>
          </a:prstGeom>
          <a:noFill/>
        </p:spPr>
        <p:txBody>
          <a:bodyPr wrap="square" lIns="137160" rIns="137160" rtlCol="0">
            <a:spAutoFit/>
          </a:bodyPr>
          <a:lstStyle/>
          <a:p>
            <a:pPr algn="r"/>
            <a:fld id="{B814E404-B726-45FD-A504-D114ED19531B}" type="slidenum">
              <a:rPr lang="en-US" sz="800" smtClean="0">
                <a:solidFill>
                  <a:schemeClr val="accent3"/>
                </a:solidFill>
              </a:rPr>
              <a:t>‹#›</a:t>
            </a:fld>
            <a:endParaRPr lang="en-US" sz="800" dirty="0">
              <a:solidFill>
                <a:schemeClr val="accent3"/>
              </a:solidFill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874CA83-98C6-4D24-B0FB-7E8F8CD0BC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" y="3106394"/>
            <a:ext cx="11430000" cy="32944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>
                <a:solidFill>
                  <a:schemeClr val="tx2"/>
                </a:solidFill>
              </a:defRPr>
            </a:lvl2pPr>
            <a:lvl3pPr marL="914400" indent="0">
              <a:buNone/>
              <a:defRPr sz="2800">
                <a:solidFill>
                  <a:schemeClr val="tx2"/>
                </a:solidFill>
              </a:defRPr>
            </a:lvl3pPr>
            <a:lvl4pPr marL="1371600" indent="0">
              <a:buNone/>
              <a:defRPr sz="2800">
                <a:solidFill>
                  <a:schemeClr val="tx2"/>
                </a:solidFill>
              </a:defRPr>
            </a:lvl4pPr>
            <a:lvl5pPr marL="1828800" indent="0">
              <a:buNone/>
              <a:defRPr sz="2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443B7BA-C7F9-4755-979C-A322B58B4B6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0" y="136297"/>
            <a:ext cx="12192000" cy="270582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7C4042-7836-4011-BB05-C6F6518AEA93}"/>
              </a:ext>
            </a:extLst>
          </p:cNvPr>
          <p:cNvSpPr/>
          <p:nvPr userDrawn="1"/>
        </p:nvSpPr>
        <p:spPr>
          <a:xfrm>
            <a:off x="0" y="-1"/>
            <a:ext cx="12192000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2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7C4042-7836-4011-BB05-C6F6518AEA93}"/>
              </a:ext>
            </a:extLst>
          </p:cNvPr>
          <p:cNvSpPr/>
          <p:nvPr/>
        </p:nvSpPr>
        <p:spPr>
          <a:xfrm>
            <a:off x="0" y="-2"/>
            <a:ext cx="12192000" cy="9144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89FE61-EF54-4D2C-B83A-F23ED7F908E6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AF9DE-D290-45CF-A368-3FF834BDA66C}"/>
              </a:ext>
            </a:extLst>
          </p:cNvPr>
          <p:cNvSpPr txBox="1"/>
          <p:nvPr/>
        </p:nvSpPr>
        <p:spPr>
          <a:xfrm>
            <a:off x="0" y="6641694"/>
            <a:ext cx="2247900" cy="215444"/>
          </a:xfrm>
          <a:prstGeom prst="rect">
            <a:avLst/>
          </a:prstGeom>
          <a:noFill/>
        </p:spPr>
        <p:txBody>
          <a:bodyPr wrap="square" lIns="137160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</a:rPr>
              <a:t>© Iowa Association of School Boards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57C0D1-D360-4BC6-B472-E430E15E5BA2}"/>
              </a:ext>
            </a:extLst>
          </p:cNvPr>
          <p:cNvSpPr txBox="1"/>
          <p:nvPr/>
        </p:nvSpPr>
        <p:spPr>
          <a:xfrm>
            <a:off x="9944100" y="6641694"/>
            <a:ext cx="2247900" cy="215444"/>
          </a:xfrm>
          <a:prstGeom prst="rect">
            <a:avLst/>
          </a:prstGeom>
          <a:noFill/>
        </p:spPr>
        <p:txBody>
          <a:bodyPr wrap="square" lIns="137160" rIns="137160" rtlCol="0">
            <a:spAutoFit/>
          </a:bodyPr>
          <a:lstStyle/>
          <a:p>
            <a:pPr algn="r"/>
            <a:fld id="{B814E404-B726-45FD-A504-D114ED19531B}" type="slidenum">
              <a:rPr lang="en-US" sz="800" smtClean="0">
                <a:solidFill>
                  <a:schemeClr val="accent3"/>
                </a:solidFill>
              </a:rPr>
              <a:t>‹#›</a:t>
            </a:fld>
            <a:endParaRPr lang="en-US" sz="800" dirty="0">
              <a:solidFill>
                <a:schemeClr val="accent3"/>
              </a:solidFill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1B92FCD-7BFA-46D2-B877-ED44E03A92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" y="1143000"/>
            <a:ext cx="11430000" cy="5257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>
                <a:solidFill>
                  <a:schemeClr val="tx2"/>
                </a:solidFill>
              </a:defRPr>
            </a:lvl2pPr>
            <a:lvl3pPr marL="914400" indent="0">
              <a:buNone/>
              <a:defRPr sz="2800">
                <a:solidFill>
                  <a:schemeClr val="tx2"/>
                </a:solidFill>
              </a:defRPr>
            </a:lvl3pPr>
            <a:lvl4pPr marL="1371600" indent="0">
              <a:buNone/>
              <a:defRPr sz="2800">
                <a:solidFill>
                  <a:schemeClr val="tx2"/>
                </a:solidFill>
              </a:defRPr>
            </a:lvl4pPr>
            <a:lvl5pPr marL="1828800" indent="0">
              <a:buNone/>
              <a:defRPr sz="2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4FEA62E8-9998-4C67-B130-193FEEA8B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825" y="145535"/>
            <a:ext cx="899675" cy="623326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19DF6B4-FE21-4798-AD15-1C3BE8B88A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96722"/>
            <a:ext cx="10515600" cy="778102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Basic Paragraph Text</a:t>
            </a:r>
          </a:p>
        </p:txBody>
      </p:sp>
    </p:spTree>
    <p:extLst>
      <p:ext uri="{BB962C8B-B14F-4D97-AF65-F5344CB8AC3E}">
        <p14:creationId xmlns:p14="http://schemas.microsoft.com/office/powerpoint/2010/main" val="295710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576">
          <p15:clr>
            <a:srgbClr val="FBAE40"/>
          </p15:clr>
        </p15:guide>
        <p15:guide id="7" orient="horz" pos="720">
          <p15:clr>
            <a:srgbClr val="FBAE40"/>
          </p15:clr>
        </p15:guide>
        <p15:guide id="8" orient="horz" pos="4056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-with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7C4042-7836-4011-BB05-C6F6518AEA93}"/>
              </a:ext>
            </a:extLst>
          </p:cNvPr>
          <p:cNvSpPr/>
          <p:nvPr/>
        </p:nvSpPr>
        <p:spPr>
          <a:xfrm>
            <a:off x="0" y="-2"/>
            <a:ext cx="12192000" cy="9144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89FE61-EF54-4D2C-B83A-F23ED7F908E6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AF9DE-D290-45CF-A368-3FF834BDA66C}"/>
              </a:ext>
            </a:extLst>
          </p:cNvPr>
          <p:cNvSpPr txBox="1"/>
          <p:nvPr/>
        </p:nvSpPr>
        <p:spPr>
          <a:xfrm>
            <a:off x="0" y="6641694"/>
            <a:ext cx="2247900" cy="215444"/>
          </a:xfrm>
          <a:prstGeom prst="rect">
            <a:avLst/>
          </a:prstGeom>
          <a:noFill/>
        </p:spPr>
        <p:txBody>
          <a:bodyPr wrap="square" lIns="137160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</a:rPr>
              <a:t>© Iowa Association of School Boards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57C0D1-D360-4BC6-B472-E430E15E5BA2}"/>
              </a:ext>
            </a:extLst>
          </p:cNvPr>
          <p:cNvSpPr txBox="1"/>
          <p:nvPr/>
        </p:nvSpPr>
        <p:spPr>
          <a:xfrm>
            <a:off x="9944100" y="6641694"/>
            <a:ext cx="2247900" cy="215444"/>
          </a:xfrm>
          <a:prstGeom prst="rect">
            <a:avLst/>
          </a:prstGeom>
          <a:noFill/>
        </p:spPr>
        <p:txBody>
          <a:bodyPr wrap="square" lIns="137160" rIns="137160" rtlCol="0">
            <a:spAutoFit/>
          </a:bodyPr>
          <a:lstStyle/>
          <a:p>
            <a:pPr algn="r"/>
            <a:fld id="{B814E404-B726-45FD-A504-D114ED19531B}" type="slidenum">
              <a:rPr lang="en-US" sz="800" smtClean="0">
                <a:solidFill>
                  <a:schemeClr val="accent3"/>
                </a:solidFill>
              </a:rPr>
              <a:t>‹#›</a:t>
            </a:fld>
            <a:endParaRPr lang="en-US" sz="800" dirty="0">
              <a:solidFill>
                <a:schemeClr val="accent3"/>
              </a:solidFill>
            </a:endParaRPr>
          </a:p>
        </p:txBody>
      </p:sp>
      <p:pic>
        <p:nvPicPr>
          <p:cNvPr id="13" name="Picture 12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591DBC51-BFB4-4DF5-9AD0-4293CBFA2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825" y="145535"/>
            <a:ext cx="899675" cy="623326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69D0D4F-654B-4FCC-A31F-EB56920411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96722"/>
            <a:ext cx="10515600" cy="778102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Blank Graphics Slide with Title</a:t>
            </a:r>
          </a:p>
        </p:txBody>
      </p:sp>
    </p:spTree>
    <p:extLst>
      <p:ext uri="{BB962C8B-B14F-4D97-AF65-F5344CB8AC3E}">
        <p14:creationId xmlns:p14="http://schemas.microsoft.com/office/powerpoint/2010/main" val="65083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576">
          <p15:clr>
            <a:srgbClr val="FBAE40"/>
          </p15:clr>
        </p15:guide>
        <p15:guide id="5" orient="horz" pos="720">
          <p15:clr>
            <a:srgbClr val="FBAE40"/>
          </p15:clr>
        </p15:guide>
        <p15:guide id="6" orient="horz" pos="4056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Text-photoLeft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09788E-DC40-49FF-84A3-A79A56213B2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81000" y="1143001"/>
            <a:ext cx="3867150" cy="5257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7C4042-7836-4011-BB05-C6F6518AEA93}"/>
              </a:ext>
            </a:extLst>
          </p:cNvPr>
          <p:cNvSpPr/>
          <p:nvPr/>
        </p:nvSpPr>
        <p:spPr>
          <a:xfrm>
            <a:off x="0" y="-2"/>
            <a:ext cx="12192000" cy="9144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89FE61-EF54-4D2C-B83A-F23ED7F908E6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AF9DE-D290-45CF-A368-3FF834BDA66C}"/>
              </a:ext>
            </a:extLst>
          </p:cNvPr>
          <p:cNvSpPr txBox="1"/>
          <p:nvPr/>
        </p:nvSpPr>
        <p:spPr>
          <a:xfrm>
            <a:off x="0" y="6641694"/>
            <a:ext cx="2247900" cy="215444"/>
          </a:xfrm>
          <a:prstGeom prst="rect">
            <a:avLst/>
          </a:prstGeom>
          <a:noFill/>
        </p:spPr>
        <p:txBody>
          <a:bodyPr wrap="square" lIns="137160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</a:rPr>
              <a:t>© Iowa Association of School Boards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57C0D1-D360-4BC6-B472-E430E15E5BA2}"/>
              </a:ext>
            </a:extLst>
          </p:cNvPr>
          <p:cNvSpPr txBox="1"/>
          <p:nvPr/>
        </p:nvSpPr>
        <p:spPr>
          <a:xfrm>
            <a:off x="9944100" y="6641694"/>
            <a:ext cx="2247900" cy="215444"/>
          </a:xfrm>
          <a:prstGeom prst="rect">
            <a:avLst/>
          </a:prstGeom>
          <a:noFill/>
        </p:spPr>
        <p:txBody>
          <a:bodyPr wrap="square" lIns="137160" rIns="137160" rtlCol="0">
            <a:spAutoFit/>
          </a:bodyPr>
          <a:lstStyle/>
          <a:p>
            <a:pPr algn="r"/>
            <a:fld id="{B814E404-B726-45FD-A504-D114ED19531B}" type="slidenum">
              <a:rPr lang="en-US" sz="800" smtClean="0">
                <a:solidFill>
                  <a:schemeClr val="accent3"/>
                </a:solidFill>
              </a:rPr>
              <a:t>‹#›</a:t>
            </a:fld>
            <a:endParaRPr lang="en-US" sz="800" dirty="0">
              <a:solidFill>
                <a:schemeClr val="accent3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EAE205-F86F-4371-8C7B-F4E72B9EA5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52950" y="1143000"/>
            <a:ext cx="7258049" cy="5257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>
                <a:solidFill>
                  <a:schemeClr val="tx2"/>
                </a:solidFill>
              </a:defRPr>
            </a:lvl2pPr>
            <a:lvl3pPr marL="914400" indent="0">
              <a:buNone/>
              <a:defRPr sz="2800">
                <a:solidFill>
                  <a:schemeClr val="tx2"/>
                </a:solidFill>
              </a:defRPr>
            </a:lvl3pPr>
            <a:lvl4pPr marL="1371600" indent="0">
              <a:buNone/>
              <a:defRPr sz="2800">
                <a:solidFill>
                  <a:schemeClr val="tx2"/>
                </a:solidFill>
              </a:defRPr>
            </a:lvl4pPr>
            <a:lvl5pPr marL="1828800" indent="0">
              <a:buNone/>
              <a:defRPr sz="2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FBFEEC08-725E-4F05-BB80-7BDCEFEA2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825" y="145535"/>
            <a:ext cx="899675" cy="623326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D908692-D54F-4B27-ABC1-849DC1D2EB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96722"/>
            <a:ext cx="10515600" cy="778102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Basic Text with Left Vertical Photo</a:t>
            </a:r>
          </a:p>
        </p:txBody>
      </p:sp>
    </p:spTree>
    <p:extLst>
      <p:ext uri="{BB962C8B-B14F-4D97-AF65-F5344CB8AC3E}">
        <p14:creationId xmlns:p14="http://schemas.microsoft.com/office/powerpoint/2010/main" val="343816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576">
          <p15:clr>
            <a:srgbClr val="FBAE40"/>
          </p15:clr>
        </p15:guide>
        <p15:guide id="5" orient="horz" pos="720">
          <p15:clr>
            <a:srgbClr val="FBAE40"/>
          </p15:clr>
        </p15:guide>
        <p15:guide id="6" orient="horz" pos="4032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Text-photoLeft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09788E-DC40-49FF-84A3-A79A56213B2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81000" y="1143001"/>
            <a:ext cx="5410200" cy="5257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7C4042-7836-4011-BB05-C6F6518AEA93}"/>
              </a:ext>
            </a:extLst>
          </p:cNvPr>
          <p:cNvSpPr/>
          <p:nvPr/>
        </p:nvSpPr>
        <p:spPr>
          <a:xfrm>
            <a:off x="0" y="-2"/>
            <a:ext cx="12192000" cy="9144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89FE61-EF54-4D2C-B83A-F23ED7F908E6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AF9DE-D290-45CF-A368-3FF834BDA66C}"/>
              </a:ext>
            </a:extLst>
          </p:cNvPr>
          <p:cNvSpPr txBox="1"/>
          <p:nvPr/>
        </p:nvSpPr>
        <p:spPr>
          <a:xfrm>
            <a:off x="0" y="6641694"/>
            <a:ext cx="2247900" cy="215444"/>
          </a:xfrm>
          <a:prstGeom prst="rect">
            <a:avLst/>
          </a:prstGeom>
          <a:noFill/>
        </p:spPr>
        <p:txBody>
          <a:bodyPr wrap="square" lIns="137160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</a:rPr>
              <a:t>© Iowa Association of School Boards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57C0D1-D360-4BC6-B472-E430E15E5BA2}"/>
              </a:ext>
            </a:extLst>
          </p:cNvPr>
          <p:cNvSpPr txBox="1"/>
          <p:nvPr/>
        </p:nvSpPr>
        <p:spPr>
          <a:xfrm>
            <a:off x="9944100" y="6641694"/>
            <a:ext cx="2247900" cy="215444"/>
          </a:xfrm>
          <a:prstGeom prst="rect">
            <a:avLst/>
          </a:prstGeom>
          <a:noFill/>
        </p:spPr>
        <p:txBody>
          <a:bodyPr wrap="square" lIns="137160" rIns="137160" rtlCol="0">
            <a:spAutoFit/>
          </a:bodyPr>
          <a:lstStyle/>
          <a:p>
            <a:pPr algn="r"/>
            <a:fld id="{B814E404-B726-45FD-A504-D114ED19531B}" type="slidenum">
              <a:rPr lang="en-US" sz="800" smtClean="0">
                <a:solidFill>
                  <a:schemeClr val="accent3"/>
                </a:solidFill>
              </a:rPr>
              <a:t>‹#›</a:t>
            </a:fld>
            <a:endParaRPr lang="en-US" sz="800" dirty="0">
              <a:solidFill>
                <a:schemeClr val="accent3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EAE205-F86F-4371-8C7B-F4E72B9EA5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1" y="1143000"/>
            <a:ext cx="5715000" cy="5257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>
                <a:solidFill>
                  <a:schemeClr val="tx2"/>
                </a:solidFill>
              </a:defRPr>
            </a:lvl2pPr>
            <a:lvl3pPr marL="914400" indent="0">
              <a:buNone/>
              <a:defRPr sz="2800">
                <a:solidFill>
                  <a:schemeClr val="tx2"/>
                </a:solidFill>
              </a:defRPr>
            </a:lvl3pPr>
            <a:lvl4pPr marL="1371600" indent="0">
              <a:buNone/>
              <a:defRPr sz="2800">
                <a:solidFill>
                  <a:schemeClr val="tx2"/>
                </a:solidFill>
              </a:defRPr>
            </a:lvl4pPr>
            <a:lvl5pPr marL="1828800" indent="0">
              <a:buNone/>
              <a:defRPr sz="2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FBFEEC08-725E-4F05-BB80-7BDCEFEA2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825" y="145535"/>
            <a:ext cx="899675" cy="623326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D908692-D54F-4B27-ABC1-849DC1D2EB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96722"/>
            <a:ext cx="10515600" cy="778102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Basic Text with Left Square Photo</a:t>
            </a:r>
          </a:p>
        </p:txBody>
      </p:sp>
    </p:spTree>
    <p:extLst>
      <p:ext uri="{BB962C8B-B14F-4D97-AF65-F5344CB8AC3E}">
        <p14:creationId xmlns:p14="http://schemas.microsoft.com/office/powerpoint/2010/main" val="349997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576">
          <p15:clr>
            <a:srgbClr val="FBAE40"/>
          </p15:clr>
        </p15:guide>
        <p15:guide id="5" orient="horz" pos="720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Text-photoLeft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09788E-DC40-49FF-84A3-A79A56213B2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81000" y="1143001"/>
            <a:ext cx="7267575" cy="5257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7C4042-7836-4011-BB05-C6F6518AEA93}"/>
              </a:ext>
            </a:extLst>
          </p:cNvPr>
          <p:cNvSpPr/>
          <p:nvPr/>
        </p:nvSpPr>
        <p:spPr>
          <a:xfrm>
            <a:off x="0" y="-2"/>
            <a:ext cx="12192000" cy="9144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89FE61-EF54-4D2C-B83A-F23ED7F908E6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AF9DE-D290-45CF-A368-3FF834BDA66C}"/>
              </a:ext>
            </a:extLst>
          </p:cNvPr>
          <p:cNvSpPr txBox="1"/>
          <p:nvPr/>
        </p:nvSpPr>
        <p:spPr>
          <a:xfrm>
            <a:off x="0" y="6641694"/>
            <a:ext cx="2247900" cy="215444"/>
          </a:xfrm>
          <a:prstGeom prst="rect">
            <a:avLst/>
          </a:prstGeom>
          <a:noFill/>
        </p:spPr>
        <p:txBody>
          <a:bodyPr wrap="square" lIns="137160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</a:rPr>
              <a:t>© Iowa Association of School Boards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57C0D1-D360-4BC6-B472-E430E15E5BA2}"/>
              </a:ext>
            </a:extLst>
          </p:cNvPr>
          <p:cNvSpPr txBox="1"/>
          <p:nvPr/>
        </p:nvSpPr>
        <p:spPr>
          <a:xfrm>
            <a:off x="9944100" y="6641694"/>
            <a:ext cx="2247900" cy="215444"/>
          </a:xfrm>
          <a:prstGeom prst="rect">
            <a:avLst/>
          </a:prstGeom>
          <a:noFill/>
        </p:spPr>
        <p:txBody>
          <a:bodyPr wrap="square" lIns="137160" rIns="137160" rtlCol="0">
            <a:spAutoFit/>
          </a:bodyPr>
          <a:lstStyle/>
          <a:p>
            <a:pPr algn="r"/>
            <a:fld id="{B814E404-B726-45FD-A504-D114ED19531B}" type="slidenum">
              <a:rPr lang="en-US" sz="800" smtClean="0">
                <a:solidFill>
                  <a:schemeClr val="accent3"/>
                </a:solidFill>
              </a:rPr>
              <a:t>‹#›</a:t>
            </a:fld>
            <a:endParaRPr lang="en-US" sz="800" dirty="0">
              <a:solidFill>
                <a:schemeClr val="accent3"/>
              </a:solidFill>
            </a:endParaRPr>
          </a:p>
        </p:txBody>
      </p:sp>
      <p:pic>
        <p:nvPicPr>
          <p:cNvPr id="13" name="Picture 12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FBFEEC08-725E-4F05-BB80-7BDCEFEA2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825" y="145535"/>
            <a:ext cx="899675" cy="623326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D908692-D54F-4B27-ABC1-849DC1D2EB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96722"/>
            <a:ext cx="10515600" cy="778102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Basic Text with Left Horiz. Photo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70A3D436-B620-4E6E-90C4-103E86AB6D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53375" y="1143000"/>
            <a:ext cx="3857625" cy="5257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>
                <a:solidFill>
                  <a:schemeClr val="tx2"/>
                </a:solidFill>
              </a:defRPr>
            </a:lvl2pPr>
            <a:lvl3pPr marL="914400" indent="0">
              <a:buNone/>
              <a:defRPr sz="2800">
                <a:solidFill>
                  <a:schemeClr val="tx2"/>
                </a:solidFill>
              </a:defRPr>
            </a:lvl3pPr>
            <a:lvl4pPr marL="1371600" indent="0">
              <a:buNone/>
              <a:defRPr sz="2800">
                <a:solidFill>
                  <a:schemeClr val="tx2"/>
                </a:solidFill>
              </a:defRPr>
            </a:lvl4pPr>
            <a:lvl5pPr marL="1828800" indent="0">
              <a:buNone/>
              <a:defRPr sz="2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71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576">
          <p15:clr>
            <a:srgbClr val="FBAE40"/>
          </p15:clr>
        </p15:guide>
        <p15:guide id="5" orient="horz" pos="720">
          <p15:clr>
            <a:srgbClr val="FBAE40"/>
          </p15:clr>
        </p15:guide>
        <p15:guide id="6" orient="horz" pos="4032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Text-photoRight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09788E-DC40-49FF-84A3-A79A56213B2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43850" y="1143001"/>
            <a:ext cx="3867150" cy="5257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7C4042-7836-4011-BB05-C6F6518AEA93}"/>
              </a:ext>
            </a:extLst>
          </p:cNvPr>
          <p:cNvSpPr/>
          <p:nvPr/>
        </p:nvSpPr>
        <p:spPr>
          <a:xfrm>
            <a:off x="0" y="-2"/>
            <a:ext cx="12192000" cy="9144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89FE61-EF54-4D2C-B83A-F23ED7F908E6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AF9DE-D290-45CF-A368-3FF834BDA66C}"/>
              </a:ext>
            </a:extLst>
          </p:cNvPr>
          <p:cNvSpPr txBox="1"/>
          <p:nvPr/>
        </p:nvSpPr>
        <p:spPr>
          <a:xfrm>
            <a:off x="0" y="6641694"/>
            <a:ext cx="2247900" cy="215444"/>
          </a:xfrm>
          <a:prstGeom prst="rect">
            <a:avLst/>
          </a:prstGeom>
          <a:noFill/>
        </p:spPr>
        <p:txBody>
          <a:bodyPr wrap="square" lIns="137160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</a:rPr>
              <a:t>© Iowa Association of School Boards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57C0D1-D360-4BC6-B472-E430E15E5BA2}"/>
              </a:ext>
            </a:extLst>
          </p:cNvPr>
          <p:cNvSpPr txBox="1"/>
          <p:nvPr/>
        </p:nvSpPr>
        <p:spPr>
          <a:xfrm>
            <a:off x="9944100" y="6641694"/>
            <a:ext cx="2247900" cy="215444"/>
          </a:xfrm>
          <a:prstGeom prst="rect">
            <a:avLst/>
          </a:prstGeom>
          <a:noFill/>
        </p:spPr>
        <p:txBody>
          <a:bodyPr wrap="square" lIns="137160" rIns="137160" rtlCol="0">
            <a:spAutoFit/>
          </a:bodyPr>
          <a:lstStyle/>
          <a:p>
            <a:pPr algn="r"/>
            <a:fld id="{B814E404-B726-45FD-A504-D114ED19531B}" type="slidenum">
              <a:rPr lang="en-US" sz="800" smtClean="0">
                <a:solidFill>
                  <a:schemeClr val="accent3"/>
                </a:solidFill>
              </a:rPr>
              <a:t>‹#›</a:t>
            </a:fld>
            <a:endParaRPr lang="en-US" sz="800" dirty="0">
              <a:solidFill>
                <a:schemeClr val="accent3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EAE205-F86F-4371-8C7B-F4E72B9EA5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" y="1143000"/>
            <a:ext cx="7258049" cy="5257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>
                <a:solidFill>
                  <a:schemeClr val="tx2"/>
                </a:solidFill>
              </a:defRPr>
            </a:lvl2pPr>
            <a:lvl3pPr marL="914400" indent="0">
              <a:buNone/>
              <a:defRPr sz="2800">
                <a:solidFill>
                  <a:schemeClr val="tx2"/>
                </a:solidFill>
              </a:defRPr>
            </a:lvl3pPr>
            <a:lvl4pPr marL="1371600" indent="0">
              <a:buNone/>
              <a:defRPr sz="2800">
                <a:solidFill>
                  <a:schemeClr val="tx2"/>
                </a:solidFill>
              </a:defRPr>
            </a:lvl4pPr>
            <a:lvl5pPr marL="1828800" indent="0">
              <a:buNone/>
              <a:defRPr sz="2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B3E23BA4-487B-4B55-B822-32C0D6448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825" y="145535"/>
            <a:ext cx="899675" cy="623326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8A263D7-66DE-47A2-A514-2ABA2C3A40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96722"/>
            <a:ext cx="10515600" cy="778102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Basic Text with Right Vertical Photo</a:t>
            </a:r>
          </a:p>
        </p:txBody>
      </p:sp>
    </p:spTree>
    <p:extLst>
      <p:ext uri="{BB962C8B-B14F-4D97-AF65-F5344CB8AC3E}">
        <p14:creationId xmlns:p14="http://schemas.microsoft.com/office/powerpoint/2010/main" val="406561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576">
          <p15:clr>
            <a:srgbClr val="FBAE40"/>
          </p15:clr>
        </p15:guide>
        <p15:guide id="5" orient="horz" pos="720">
          <p15:clr>
            <a:srgbClr val="FBAE40"/>
          </p15:clr>
        </p15:guide>
        <p15:guide id="6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Text-photoRight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09788E-DC40-49FF-84A3-A79A56213B2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6400801" y="1143001"/>
            <a:ext cx="5410200" cy="5257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7C4042-7836-4011-BB05-C6F6518AEA93}"/>
              </a:ext>
            </a:extLst>
          </p:cNvPr>
          <p:cNvSpPr/>
          <p:nvPr/>
        </p:nvSpPr>
        <p:spPr>
          <a:xfrm>
            <a:off x="0" y="-2"/>
            <a:ext cx="12192000" cy="9144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89FE61-EF54-4D2C-B83A-F23ED7F908E6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AF9DE-D290-45CF-A368-3FF834BDA66C}"/>
              </a:ext>
            </a:extLst>
          </p:cNvPr>
          <p:cNvSpPr txBox="1"/>
          <p:nvPr/>
        </p:nvSpPr>
        <p:spPr>
          <a:xfrm>
            <a:off x="0" y="6641694"/>
            <a:ext cx="2247900" cy="215444"/>
          </a:xfrm>
          <a:prstGeom prst="rect">
            <a:avLst/>
          </a:prstGeom>
          <a:noFill/>
        </p:spPr>
        <p:txBody>
          <a:bodyPr wrap="square" lIns="137160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</a:rPr>
              <a:t>© Iowa Association of School Boards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57C0D1-D360-4BC6-B472-E430E15E5BA2}"/>
              </a:ext>
            </a:extLst>
          </p:cNvPr>
          <p:cNvSpPr txBox="1"/>
          <p:nvPr/>
        </p:nvSpPr>
        <p:spPr>
          <a:xfrm>
            <a:off x="9944100" y="6641694"/>
            <a:ext cx="2247900" cy="215444"/>
          </a:xfrm>
          <a:prstGeom prst="rect">
            <a:avLst/>
          </a:prstGeom>
          <a:noFill/>
        </p:spPr>
        <p:txBody>
          <a:bodyPr wrap="square" lIns="137160" rIns="137160" rtlCol="0">
            <a:spAutoFit/>
          </a:bodyPr>
          <a:lstStyle/>
          <a:p>
            <a:pPr algn="r"/>
            <a:fld id="{B814E404-B726-45FD-A504-D114ED19531B}" type="slidenum">
              <a:rPr lang="en-US" sz="800" smtClean="0">
                <a:solidFill>
                  <a:schemeClr val="accent3"/>
                </a:solidFill>
              </a:rPr>
              <a:t>‹#›</a:t>
            </a:fld>
            <a:endParaRPr lang="en-US" sz="800" dirty="0">
              <a:solidFill>
                <a:schemeClr val="accent3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EAE205-F86F-4371-8C7B-F4E72B9EA5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" y="1143000"/>
            <a:ext cx="5715000" cy="5257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>
                <a:solidFill>
                  <a:schemeClr val="tx2"/>
                </a:solidFill>
              </a:defRPr>
            </a:lvl2pPr>
            <a:lvl3pPr marL="914400" indent="0">
              <a:buNone/>
              <a:defRPr sz="2800">
                <a:solidFill>
                  <a:schemeClr val="tx2"/>
                </a:solidFill>
              </a:defRPr>
            </a:lvl3pPr>
            <a:lvl4pPr marL="1371600" indent="0">
              <a:buNone/>
              <a:defRPr sz="2800">
                <a:solidFill>
                  <a:schemeClr val="tx2"/>
                </a:solidFill>
              </a:defRPr>
            </a:lvl4pPr>
            <a:lvl5pPr marL="1828800" indent="0">
              <a:buNone/>
              <a:defRPr sz="2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FBFEEC08-725E-4F05-BB80-7BDCEFEA2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825" y="145535"/>
            <a:ext cx="899675" cy="623326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D908692-D54F-4B27-ABC1-849DC1D2EB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96722"/>
            <a:ext cx="10515600" cy="778102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Basic Text with Right Square Photo</a:t>
            </a:r>
          </a:p>
        </p:txBody>
      </p:sp>
    </p:spTree>
    <p:extLst>
      <p:ext uri="{BB962C8B-B14F-4D97-AF65-F5344CB8AC3E}">
        <p14:creationId xmlns:p14="http://schemas.microsoft.com/office/powerpoint/2010/main" val="98085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576">
          <p15:clr>
            <a:srgbClr val="FBAE40"/>
          </p15:clr>
        </p15:guide>
        <p15:guide id="5" orient="horz" pos="720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7C4042-7836-4011-BB05-C6F6518AEA93}"/>
              </a:ext>
            </a:extLst>
          </p:cNvPr>
          <p:cNvSpPr/>
          <p:nvPr/>
        </p:nvSpPr>
        <p:spPr>
          <a:xfrm>
            <a:off x="0" y="-1"/>
            <a:ext cx="12192000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89FE61-EF54-4D2C-B83A-F23ED7F908E6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AF9DE-D290-45CF-A368-3FF834BDA66C}"/>
              </a:ext>
            </a:extLst>
          </p:cNvPr>
          <p:cNvSpPr txBox="1"/>
          <p:nvPr/>
        </p:nvSpPr>
        <p:spPr>
          <a:xfrm>
            <a:off x="0" y="6641694"/>
            <a:ext cx="2247900" cy="215444"/>
          </a:xfrm>
          <a:prstGeom prst="rect">
            <a:avLst/>
          </a:prstGeom>
          <a:noFill/>
        </p:spPr>
        <p:txBody>
          <a:bodyPr wrap="square" lIns="137160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</a:rPr>
              <a:t>© Iowa Association of School Boards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14C344-63DF-4A83-AB84-D0984D7654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155133"/>
            <a:ext cx="11430000" cy="4433637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  <a:defRPr sz="54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Presentation Title</a:t>
            </a:r>
          </a:p>
          <a:p>
            <a:pPr lvl="0"/>
            <a:r>
              <a:rPr lang="en-US" dirty="0"/>
              <a:t>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C5756A-9CB0-45A5-A52E-209FFC1BFB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3" t="15543" r="6132" b="14492"/>
          <a:stretch/>
        </p:blipFill>
        <p:spPr>
          <a:xfrm>
            <a:off x="10189477" y="5071480"/>
            <a:ext cx="1621523" cy="130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5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Text-photoRight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09788E-DC40-49FF-84A3-A79A56213B2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4543425" y="1143001"/>
            <a:ext cx="7267575" cy="5257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7C4042-7836-4011-BB05-C6F6518AEA93}"/>
              </a:ext>
            </a:extLst>
          </p:cNvPr>
          <p:cNvSpPr/>
          <p:nvPr/>
        </p:nvSpPr>
        <p:spPr>
          <a:xfrm>
            <a:off x="0" y="-2"/>
            <a:ext cx="12192000" cy="9144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89FE61-EF54-4D2C-B83A-F23ED7F908E6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AF9DE-D290-45CF-A368-3FF834BDA66C}"/>
              </a:ext>
            </a:extLst>
          </p:cNvPr>
          <p:cNvSpPr txBox="1"/>
          <p:nvPr/>
        </p:nvSpPr>
        <p:spPr>
          <a:xfrm>
            <a:off x="0" y="6641694"/>
            <a:ext cx="2247900" cy="215444"/>
          </a:xfrm>
          <a:prstGeom prst="rect">
            <a:avLst/>
          </a:prstGeom>
          <a:noFill/>
        </p:spPr>
        <p:txBody>
          <a:bodyPr wrap="square" lIns="137160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</a:rPr>
              <a:t>© Iowa Association of School Boards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57C0D1-D360-4BC6-B472-E430E15E5BA2}"/>
              </a:ext>
            </a:extLst>
          </p:cNvPr>
          <p:cNvSpPr txBox="1"/>
          <p:nvPr/>
        </p:nvSpPr>
        <p:spPr>
          <a:xfrm>
            <a:off x="9944100" y="6641694"/>
            <a:ext cx="2247900" cy="215444"/>
          </a:xfrm>
          <a:prstGeom prst="rect">
            <a:avLst/>
          </a:prstGeom>
          <a:noFill/>
        </p:spPr>
        <p:txBody>
          <a:bodyPr wrap="square" lIns="137160" rIns="137160" rtlCol="0">
            <a:spAutoFit/>
          </a:bodyPr>
          <a:lstStyle/>
          <a:p>
            <a:pPr algn="r"/>
            <a:fld id="{B814E404-B726-45FD-A504-D114ED19531B}" type="slidenum">
              <a:rPr lang="en-US" sz="800" smtClean="0">
                <a:solidFill>
                  <a:schemeClr val="accent3"/>
                </a:solidFill>
              </a:rPr>
              <a:t>‹#›</a:t>
            </a:fld>
            <a:endParaRPr lang="en-US" sz="800" dirty="0">
              <a:solidFill>
                <a:schemeClr val="accent3"/>
              </a:solidFill>
            </a:endParaRPr>
          </a:p>
        </p:txBody>
      </p:sp>
      <p:pic>
        <p:nvPicPr>
          <p:cNvPr id="13" name="Picture 12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FBFEEC08-725E-4F05-BB80-7BDCEFEA2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825" y="145535"/>
            <a:ext cx="899675" cy="623326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D908692-D54F-4B27-ABC1-849DC1D2EB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96722"/>
            <a:ext cx="10515600" cy="778102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Bulleted Text with Right Horiz. Photo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B80961A-221C-41B5-AA72-D510DCE1F0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1143000"/>
            <a:ext cx="3857625" cy="5257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>
                <a:solidFill>
                  <a:schemeClr val="tx2"/>
                </a:solidFill>
              </a:defRPr>
            </a:lvl2pPr>
            <a:lvl3pPr marL="914400" indent="0">
              <a:buNone/>
              <a:defRPr sz="2800">
                <a:solidFill>
                  <a:schemeClr val="tx2"/>
                </a:solidFill>
              </a:defRPr>
            </a:lvl3pPr>
            <a:lvl4pPr marL="1371600" indent="0">
              <a:buNone/>
              <a:defRPr sz="2800">
                <a:solidFill>
                  <a:schemeClr val="tx2"/>
                </a:solidFill>
              </a:defRPr>
            </a:lvl4pPr>
            <a:lvl5pPr marL="1828800" indent="0">
              <a:buNone/>
              <a:defRPr sz="2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005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576">
          <p15:clr>
            <a:srgbClr val="FBAE40"/>
          </p15:clr>
        </p15:guide>
        <p15:guide id="5" orient="horz" pos="720">
          <p15:clr>
            <a:srgbClr val="FBAE40"/>
          </p15:clr>
        </p15:guide>
        <p15:guide id="6" orient="horz" pos="4032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7C4042-7836-4011-BB05-C6F6518AEA93}"/>
              </a:ext>
            </a:extLst>
          </p:cNvPr>
          <p:cNvSpPr/>
          <p:nvPr/>
        </p:nvSpPr>
        <p:spPr>
          <a:xfrm>
            <a:off x="0" y="-2"/>
            <a:ext cx="12192000" cy="9144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89FE61-EF54-4D2C-B83A-F23ED7F908E6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AF9DE-D290-45CF-A368-3FF834BDA66C}"/>
              </a:ext>
            </a:extLst>
          </p:cNvPr>
          <p:cNvSpPr txBox="1"/>
          <p:nvPr/>
        </p:nvSpPr>
        <p:spPr>
          <a:xfrm>
            <a:off x="0" y="6641694"/>
            <a:ext cx="2247900" cy="215444"/>
          </a:xfrm>
          <a:prstGeom prst="rect">
            <a:avLst/>
          </a:prstGeom>
          <a:noFill/>
        </p:spPr>
        <p:txBody>
          <a:bodyPr wrap="square" lIns="137160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</a:rPr>
              <a:t>© Iowa Association of School Boards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57C0D1-D360-4BC6-B472-E430E15E5BA2}"/>
              </a:ext>
            </a:extLst>
          </p:cNvPr>
          <p:cNvSpPr txBox="1"/>
          <p:nvPr/>
        </p:nvSpPr>
        <p:spPr>
          <a:xfrm>
            <a:off x="9944100" y="6641694"/>
            <a:ext cx="2247900" cy="215444"/>
          </a:xfrm>
          <a:prstGeom prst="rect">
            <a:avLst/>
          </a:prstGeom>
          <a:noFill/>
        </p:spPr>
        <p:txBody>
          <a:bodyPr wrap="square" lIns="137160" rIns="137160" rtlCol="0">
            <a:spAutoFit/>
          </a:bodyPr>
          <a:lstStyle/>
          <a:p>
            <a:pPr algn="r"/>
            <a:fld id="{B814E404-B726-45FD-A504-D114ED19531B}" type="slidenum">
              <a:rPr lang="en-US" sz="800" smtClean="0">
                <a:solidFill>
                  <a:schemeClr val="accent3"/>
                </a:solidFill>
              </a:rPr>
              <a:t>‹#›</a:t>
            </a:fld>
            <a:endParaRPr lang="en-US" sz="800" dirty="0">
              <a:solidFill>
                <a:schemeClr val="accent3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5FEC5-EB2F-4FCC-8C86-2D9C8EDF18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" y="1143000"/>
            <a:ext cx="11430000" cy="5257800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04D03355-DCA5-41F5-B53F-8C89343BE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825" y="145535"/>
            <a:ext cx="899675" cy="623326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9A94BF7-B895-49BA-8EA0-5442B97C8B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96722"/>
            <a:ext cx="10515600" cy="778102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Basic Bulleted Text</a:t>
            </a:r>
          </a:p>
        </p:txBody>
      </p:sp>
    </p:spTree>
    <p:extLst>
      <p:ext uri="{BB962C8B-B14F-4D97-AF65-F5344CB8AC3E}">
        <p14:creationId xmlns:p14="http://schemas.microsoft.com/office/powerpoint/2010/main" val="279342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576">
          <p15:clr>
            <a:srgbClr val="FBAE40"/>
          </p15:clr>
        </p15:guide>
        <p15:guide id="5" orient="horz" pos="720">
          <p15:clr>
            <a:srgbClr val="FBAE40"/>
          </p15:clr>
        </p15:guide>
        <p15:guide id="6" orient="horz" pos="4032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Text-photoLeft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7C4042-7836-4011-BB05-C6F6518AEA93}"/>
              </a:ext>
            </a:extLst>
          </p:cNvPr>
          <p:cNvSpPr/>
          <p:nvPr/>
        </p:nvSpPr>
        <p:spPr>
          <a:xfrm>
            <a:off x="0" y="-2"/>
            <a:ext cx="12192000" cy="9144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89FE61-EF54-4D2C-B83A-F23ED7F908E6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AF9DE-D290-45CF-A368-3FF834BDA66C}"/>
              </a:ext>
            </a:extLst>
          </p:cNvPr>
          <p:cNvSpPr txBox="1"/>
          <p:nvPr/>
        </p:nvSpPr>
        <p:spPr>
          <a:xfrm>
            <a:off x="0" y="6641694"/>
            <a:ext cx="2247900" cy="215444"/>
          </a:xfrm>
          <a:prstGeom prst="rect">
            <a:avLst/>
          </a:prstGeom>
          <a:noFill/>
        </p:spPr>
        <p:txBody>
          <a:bodyPr wrap="square" lIns="137160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</a:rPr>
              <a:t>© Iowa Association of School Boards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57C0D1-D360-4BC6-B472-E430E15E5BA2}"/>
              </a:ext>
            </a:extLst>
          </p:cNvPr>
          <p:cNvSpPr txBox="1"/>
          <p:nvPr/>
        </p:nvSpPr>
        <p:spPr>
          <a:xfrm>
            <a:off x="9944100" y="6641694"/>
            <a:ext cx="2247900" cy="215444"/>
          </a:xfrm>
          <a:prstGeom prst="rect">
            <a:avLst/>
          </a:prstGeom>
          <a:noFill/>
        </p:spPr>
        <p:txBody>
          <a:bodyPr wrap="square" lIns="137160" rIns="137160" rtlCol="0">
            <a:spAutoFit/>
          </a:bodyPr>
          <a:lstStyle/>
          <a:p>
            <a:pPr algn="r"/>
            <a:fld id="{B814E404-B726-45FD-A504-D114ED19531B}" type="slidenum">
              <a:rPr lang="en-US" sz="800" smtClean="0">
                <a:solidFill>
                  <a:schemeClr val="accent3"/>
                </a:solidFill>
              </a:rPr>
              <a:t>‹#›</a:t>
            </a:fld>
            <a:endParaRPr lang="en-US" sz="800" dirty="0">
              <a:solidFill>
                <a:schemeClr val="accent3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5FEC5-EB2F-4FCC-8C86-2D9C8EDF18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52950" y="1143000"/>
            <a:ext cx="7258050" cy="5257800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 marL="742950" indent="-28575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BB1D0EC9-02C7-47F0-B23D-266B13A7BC7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81000" y="1143001"/>
            <a:ext cx="3867150" cy="5257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4" name="Picture 13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2D447CB0-34B4-44CD-88FB-C78B03797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825" y="145535"/>
            <a:ext cx="899675" cy="623326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BBB0D3A-D7FA-48DD-A108-5EE7BACDDB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96722"/>
            <a:ext cx="10515600" cy="778102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Bulleted Text with Left Vertical Photo</a:t>
            </a:r>
          </a:p>
        </p:txBody>
      </p:sp>
    </p:spTree>
    <p:extLst>
      <p:ext uri="{BB962C8B-B14F-4D97-AF65-F5344CB8AC3E}">
        <p14:creationId xmlns:p14="http://schemas.microsoft.com/office/powerpoint/2010/main" val="49071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576">
          <p15:clr>
            <a:srgbClr val="FBAE40"/>
          </p15:clr>
        </p15:guide>
        <p15:guide id="5" orient="horz" pos="720">
          <p15:clr>
            <a:srgbClr val="FBAE40"/>
          </p15:clr>
        </p15:guide>
        <p15:guide id="6" orient="horz" pos="4032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Text-photoLeft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09788E-DC40-49FF-84A3-A79A56213B2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81000" y="1143001"/>
            <a:ext cx="5410200" cy="5257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7C4042-7836-4011-BB05-C6F6518AEA93}"/>
              </a:ext>
            </a:extLst>
          </p:cNvPr>
          <p:cNvSpPr/>
          <p:nvPr/>
        </p:nvSpPr>
        <p:spPr>
          <a:xfrm>
            <a:off x="0" y="-2"/>
            <a:ext cx="12192000" cy="9144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89FE61-EF54-4D2C-B83A-F23ED7F908E6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AF9DE-D290-45CF-A368-3FF834BDA66C}"/>
              </a:ext>
            </a:extLst>
          </p:cNvPr>
          <p:cNvSpPr txBox="1"/>
          <p:nvPr/>
        </p:nvSpPr>
        <p:spPr>
          <a:xfrm>
            <a:off x="0" y="6641694"/>
            <a:ext cx="2247900" cy="215444"/>
          </a:xfrm>
          <a:prstGeom prst="rect">
            <a:avLst/>
          </a:prstGeom>
          <a:noFill/>
        </p:spPr>
        <p:txBody>
          <a:bodyPr wrap="square" lIns="137160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</a:rPr>
              <a:t>© Iowa Association of School Boards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57C0D1-D360-4BC6-B472-E430E15E5BA2}"/>
              </a:ext>
            </a:extLst>
          </p:cNvPr>
          <p:cNvSpPr txBox="1"/>
          <p:nvPr/>
        </p:nvSpPr>
        <p:spPr>
          <a:xfrm>
            <a:off x="9944100" y="6641694"/>
            <a:ext cx="2247900" cy="215444"/>
          </a:xfrm>
          <a:prstGeom prst="rect">
            <a:avLst/>
          </a:prstGeom>
          <a:noFill/>
        </p:spPr>
        <p:txBody>
          <a:bodyPr wrap="square" lIns="137160" rIns="137160" rtlCol="0">
            <a:spAutoFit/>
          </a:bodyPr>
          <a:lstStyle/>
          <a:p>
            <a:pPr algn="r"/>
            <a:fld id="{B814E404-B726-45FD-A504-D114ED19531B}" type="slidenum">
              <a:rPr lang="en-US" sz="800" smtClean="0">
                <a:solidFill>
                  <a:schemeClr val="accent3"/>
                </a:solidFill>
              </a:rPr>
              <a:t>‹#›</a:t>
            </a:fld>
            <a:endParaRPr lang="en-US" sz="800" dirty="0">
              <a:solidFill>
                <a:schemeClr val="accent3"/>
              </a:solidFill>
            </a:endParaRPr>
          </a:p>
        </p:txBody>
      </p:sp>
      <p:pic>
        <p:nvPicPr>
          <p:cNvPr id="13" name="Picture 12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FBFEEC08-725E-4F05-BB80-7BDCEFEA2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825" y="145535"/>
            <a:ext cx="899675" cy="623326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D908692-D54F-4B27-ABC1-849DC1D2EB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96722"/>
            <a:ext cx="10515600" cy="778102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Bulleted Text with Left Square Photo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F338CB9-267E-4329-8246-1297BE74A2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1143000"/>
            <a:ext cx="5715000" cy="5257800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 marL="742950" indent="-28575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29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576">
          <p15:clr>
            <a:srgbClr val="FBAE40"/>
          </p15:clr>
        </p15:guide>
        <p15:guide id="5" orient="horz" pos="720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Text-photoLeft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09788E-DC40-49FF-84A3-A79A56213B2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81000" y="1143001"/>
            <a:ext cx="7267575" cy="5257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7C4042-7836-4011-BB05-C6F6518AEA93}"/>
              </a:ext>
            </a:extLst>
          </p:cNvPr>
          <p:cNvSpPr/>
          <p:nvPr/>
        </p:nvSpPr>
        <p:spPr>
          <a:xfrm>
            <a:off x="0" y="-2"/>
            <a:ext cx="12192000" cy="9144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89FE61-EF54-4D2C-B83A-F23ED7F908E6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AF9DE-D290-45CF-A368-3FF834BDA66C}"/>
              </a:ext>
            </a:extLst>
          </p:cNvPr>
          <p:cNvSpPr txBox="1"/>
          <p:nvPr/>
        </p:nvSpPr>
        <p:spPr>
          <a:xfrm>
            <a:off x="0" y="6641694"/>
            <a:ext cx="2247900" cy="215444"/>
          </a:xfrm>
          <a:prstGeom prst="rect">
            <a:avLst/>
          </a:prstGeom>
          <a:noFill/>
        </p:spPr>
        <p:txBody>
          <a:bodyPr wrap="square" lIns="137160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</a:rPr>
              <a:t>© Iowa Association of School Boards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57C0D1-D360-4BC6-B472-E430E15E5BA2}"/>
              </a:ext>
            </a:extLst>
          </p:cNvPr>
          <p:cNvSpPr txBox="1"/>
          <p:nvPr/>
        </p:nvSpPr>
        <p:spPr>
          <a:xfrm>
            <a:off x="9944100" y="6641694"/>
            <a:ext cx="2247900" cy="215444"/>
          </a:xfrm>
          <a:prstGeom prst="rect">
            <a:avLst/>
          </a:prstGeom>
          <a:noFill/>
        </p:spPr>
        <p:txBody>
          <a:bodyPr wrap="square" lIns="137160" rIns="137160" rtlCol="0">
            <a:spAutoFit/>
          </a:bodyPr>
          <a:lstStyle/>
          <a:p>
            <a:pPr algn="r"/>
            <a:fld id="{B814E404-B726-45FD-A504-D114ED19531B}" type="slidenum">
              <a:rPr lang="en-US" sz="800" smtClean="0">
                <a:solidFill>
                  <a:schemeClr val="accent3"/>
                </a:solidFill>
              </a:rPr>
              <a:t>‹#›</a:t>
            </a:fld>
            <a:endParaRPr lang="en-US" sz="800" dirty="0">
              <a:solidFill>
                <a:schemeClr val="accent3"/>
              </a:solidFill>
            </a:endParaRPr>
          </a:p>
        </p:txBody>
      </p:sp>
      <p:pic>
        <p:nvPicPr>
          <p:cNvPr id="13" name="Picture 12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FBFEEC08-725E-4F05-BB80-7BDCEFEA2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825" y="145535"/>
            <a:ext cx="899675" cy="623326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D908692-D54F-4B27-ABC1-849DC1D2EB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96722"/>
            <a:ext cx="10515600" cy="778102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Bulleted Text with Left Horiz. Photo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F338CB9-267E-4329-8246-1297BE74A2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53375" y="1143000"/>
            <a:ext cx="3857625" cy="5257800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 marL="742950" indent="-28575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34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576">
          <p15:clr>
            <a:srgbClr val="FBAE40"/>
          </p15:clr>
        </p15:guide>
        <p15:guide id="5" orient="horz" pos="720">
          <p15:clr>
            <a:srgbClr val="FBAE40"/>
          </p15:clr>
        </p15:guide>
        <p15:guide id="6" orient="horz" pos="4032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Text-photoRight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7C4042-7836-4011-BB05-C6F6518AEA93}"/>
              </a:ext>
            </a:extLst>
          </p:cNvPr>
          <p:cNvSpPr/>
          <p:nvPr/>
        </p:nvSpPr>
        <p:spPr>
          <a:xfrm>
            <a:off x="0" y="-2"/>
            <a:ext cx="12192000" cy="9144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89FE61-EF54-4D2C-B83A-F23ED7F908E6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AF9DE-D290-45CF-A368-3FF834BDA66C}"/>
              </a:ext>
            </a:extLst>
          </p:cNvPr>
          <p:cNvSpPr txBox="1"/>
          <p:nvPr/>
        </p:nvSpPr>
        <p:spPr>
          <a:xfrm>
            <a:off x="0" y="6641694"/>
            <a:ext cx="2247900" cy="215444"/>
          </a:xfrm>
          <a:prstGeom prst="rect">
            <a:avLst/>
          </a:prstGeom>
          <a:noFill/>
        </p:spPr>
        <p:txBody>
          <a:bodyPr wrap="square" lIns="137160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</a:rPr>
              <a:t>© Iowa Association of School Boards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57C0D1-D360-4BC6-B472-E430E15E5BA2}"/>
              </a:ext>
            </a:extLst>
          </p:cNvPr>
          <p:cNvSpPr txBox="1"/>
          <p:nvPr/>
        </p:nvSpPr>
        <p:spPr>
          <a:xfrm>
            <a:off x="9944100" y="6641694"/>
            <a:ext cx="2247900" cy="215444"/>
          </a:xfrm>
          <a:prstGeom prst="rect">
            <a:avLst/>
          </a:prstGeom>
          <a:noFill/>
        </p:spPr>
        <p:txBody>
          <a:bodyPr wrap="square" lIns="137160" rIns="137160" rtlCol="0">
            <a:spAutoFit/>
          </a:bodyPr>
          <a:lstStyle/>
          <a:p>
            <a:pPr algn="r"/>
            <a:fld id="{B814E404-B726-45FD-A504-D114ED19531B}" type="slidenum">
              <a:rPr lang="en-US" sz="800" smtClean="0">
                <a:solidFill>
                  <a:schemeClr val="accent3"/>
                </a:solidFill>
              </a:rPr>
              <a:t>‹#›</a:t>
            </a:fld>
            <a:endParaRPr lang="en-US" sz="800" dirty="0">
              <a:solidFill>
                <a:schemeClr val="accent3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5FEC5-EB2F-4FCC-8C86-2D9C8EDF18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" y="1143000"/>
            <a:ext cx="7258050" cy="5257800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BB1D0EC9-02C7-47F0-B23D-266B13A7BC7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43850" y="1143001"/>
            <a:ext cx="3867150" cy="5257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4" name="Picture 13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8513F0EA-487E-4ADD-B5F8-165009D16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825" y="145535"/>
            <a:ext cx="899675" cy="623326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822578A-4781-46BE-8F37-1BF08B3F1B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96722"/>
            <a:ext cx="10515600" cy="778102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Bulleted Text with Right Vertical Photo</a:t>
            </a:r>
          </a:p>
        </p:txBody>
      </p:sp>
    </p:spTree>
    <p:extLst>
      <p:ext uri="{BB962C8B-B14F-4D97-AF65-F5344CB8AC3E}">
        <p14:creationId xmlns:p14="http://schemas.microsoft.com/office/powerpoint/2010/main" val="244242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576">
          <p15:clr>
            <a:srgbClr val="FBAE40"/>
          </p15:clr>
        </p15:guide>
        <p15:guide id="5" orient="horz" pos="720">
          <p15:clr>
            <a:srgbClr val="FBAE40"/>
          </p15:clr>
        </p15:guide>
        <p15:guide id="6" orient="horz" pos="4032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Text-photoRight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09788E-DC40-49FF-84A3-A79A56213B2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6400801" y="1143001"/>
            <a:ext cx="5410200" cy="5257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7C4042-7836-4011-BB05-C6F6518AEA93}"/>
              </a:ext>
            </a:extLst>
          </p:cNvPr>
          <p:cNvSpPr/>
          <p:nvPr/>
        </p:nvSpPr>
        <p:spPr>
          <a:xfrm>
            <a:off x="0" y="-2"/>
            <a:ext cx="12192000" cy="9144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89FE61-EF54-4D2C-B83A-F23ED7F908E6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AF9DE-D290-45CF-A368-3FF834BDA66C}"/>
              </a:ext>
            </a:extLst>
          </p:cNvPr>
          <p:cNvSpPr txBox="1"/>
          <p:nvPr/>
        </p:nvSpPr>
        <p:spPr>
          <a:xfrm>
            <a:off x="0" y="6641694"/>
            <a:ext cx="2247900" cy="215444"/>
          </a:xfrm>
          <a:prstGeom prst="rect">
            <a:avLst/>
          </a:prstGeom>
          <a:noFill/>
        </p:spPr>
        <p:txBody>
          <a:bodyPr wrap="square" lIns="137160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</a:rPr>
              <a:t>© Iowa Association of School Boards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57C0D1-D360-4BC6-B472-E430E15E5BA2}"/>
              </a:ext>
            </a:extLst>
          </p:cNvPr>
          <p:cNvSpPr txBox="1"/>
          <p:nvPr/>
        </p:nvSpPr>
        <p:spPr>
          <a:xfrm>
            <a:off x="9944100" y="6641694"/>
            <a:ext cx="2247900" cy="215444"/>
          </a:xfrm>
          <a:prstGeom prst="rect">
            <a:avLst/>
          </a:prstGeom>
          <a:noFill/>
        </p:spPr>
        <p:txBody>
          <a:bodyPr wrap="square" lIns="137160" rIns="137160" rtlCol="0">
            <a:spAutoFit/>
          </a:bodyPr>
          <a:lstStyle/>
          <a:p>
            <a:pPr algn="r"/>
            <a:fld id="{B814E404-B726-45FD-A504-D114ED19531B}" type="slidenum">
              <a:rPr lang="en-US" sz="800" smtClean="0">
                <a:solidFill>
                  <a:schemeClr val="accent3"/>
                </a:solidFill>
              </a:rPr>
              <a:t>‹#›</a:t>
            </a:fld>
            <a:endParaRPr lang="en-US" sz="800" dirty="0">
              <a:solidFill>
                <a:schemeClr val="accent3"/>
              </a:solidFill>
            </a:endParaRPr>
          </a:p>
        </p:txBody>
      </p:sp>
      <p:pic>
        <p:nvPicPr>
          <p:cNvPr id="13" name="Picture 12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FBFEEC08-725E-4F05-BB80-7BDCEFEA2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825" y="145535"/>
            <a:ext cx="899675" cy="623326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D908692-D54F-4B27-ABC1-849DC1D2EB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96722"/>
            <a:ext cx="10515600" cy="778102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Bulleted Text with Right Square Photo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04C3F72-198C-4BFD-B7F6-28CFA9447D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" y="1143000"/>
            <a:ext cx="5715000" cy="5257800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3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576">
          <p15:clr>
            <a:srgbClr val="FBAE40"/>
          </p15:clr>
        </p15:guide>
        <p15:guide id="5" orient="horz" pos="720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Text-photoRight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09788E-DC40-49FF-84A3-A79A56213B2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4543425" y="1143001"/>
            <a:ext cx="7267575" cy="5257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7C4042-7836-4011-BB05-C6F6518AEA93}"/>
              </a:ext>
            </a:extLst>
          </p:cNvPr>
          <p:cNvSpPr/>
          <p:nvPr/>
        </p:nvSpPr>
        <p:spPr>
          <a:xfrm>
            <a:off x="0" y="-2"/>
            <a:ext cx="12192000" cy="9144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89FE61-EF54-4D2C-B83A-F23ED7F908E6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AF9DE-D290-45CF-A368-3FF834BDA66C}"/>
              </a:ext>
            </a:extLst>
          </p:cNvPr>
          <p:cNvSpPr txBox="1"/>
          <p:nvPr/>
        </p:nvSpPr>
        <p:spPr>
          <a:xfrm>
            <a:off x="0" y="6641694"/>
            <a:ext cx="2247900" cy="215444"/>
          </a:xfrm>
          <a:prstGeom prst="rect">
            <a:avLst/>
          </a:prstGeom>
          <a:noFill/>
        </p:spPr>
        <p:txBody>
          <a:bodyPr wrap="square" lIns="137160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</a:rPr>
              <a:t>© Iowa Association of School Boards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57C0D1-D360-4BC6-B472-E430E15E5BA2}"/>
              </a:ext>
            </a:extLst>
          </p:cNvPr>
          <p:cNvSpPr txBox="1"/>
          <p:nvPr/>
        </p:nvSpPr>
        <p:spPr>
          <a:xfrm>
            <a:off x="9944100" y="6641694"/>
            <a:ext cx="2247900" cy="215444"/>
          </a:xfrm>
          <a:prstGeom prst="rect">
            <a:avLst/>
          </a:prstGeom>
          <a:noFill/>
        </p:spPr>
        <p:txBody>
          <a:bodyPr wrap="square" lIns="137160" rIns="137160" rtlCol="0">
            <a:spAutoFit/>
          </a:bodyPr>
          <a:lstStyle/>
          <a:p>
            <a:pPr algn="r"/>
            <a:fld id="{B814E404-B726-45FD-A504-D114ED19531B}" type="slidenum">
              <a:rPr lang="en-US" sz="800" smtClean="0">
                <a:solidFill>
                  <a:schemeClr val="accent3"/>
                </a:solidFill>
              </a:rPr>
              <a:t>‹#›</a:t>
            </a:fld>
            <a:endParaRPr lang="en-US" sz="800" dirty="0">
              <a:solidFill>
                <a:schemeClr val="accent3"/>
              </a:solidFill>
            </a:endParaRPr>
          </a:p>
        </p:txBody>
      </p:sp>
      <p:pic>
        <p:nvPicPr>
          <p:cNvPr id="13" name="Picture 12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FBFEEC08-725E-4F05-BB80-7BDCEFEA2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825" y="145535"/>
            <a:ext cx="899675" cy="623326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D908692-D54F-4B27-ABC1-849DC1D2EB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96722"/>
            <a:ext cx="10515600" cy="778102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Bulleted Text with Right Horiz. Photo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F338CB9-267E-4329-8246-1297BE74A2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" y="1143000"/>
            <a:ext cx="3857625" cy="5257800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 marL="742950" indent="-28575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78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576">
          <p15:clr>
            <a:srgbClr val="FBAE40"/>
          </p15:clr>
        </p15:guide>
        <p15:guide id="5" orient="horz" pos="720">
          <p15:clr>
            <a:srgbClr val="FBAE40"/>
          </p15:clr>
        </p15:guide>
        <p15:guide id="6" orient="horz" pos="4032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17A419C-BFC6-470A-9A01-3D2F86E0C35E}"/>
              </a:ext>
            </a:extLst>
          </p:cNvPr>
          <p:cNvSpPr txBox="1"/>
          <p:nvPr userDrawn="1"/>
        </p:nvSpPr>
        <p:spPr>
          <a:xfrm rot="779044">
            <a:off x="5011920" y="-51954"/>
            <a:ext cx="8349762" cy="6961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</a:pPr>
            <a:r>
              <a:rPr lang="en-US" sz="49600" b="1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7C4042-7836-4011-BB05-C6F6518AEA93}"/>
              </a:ext>
            </a:extLst>
          </p:cNvPr>
          <p:cNvSpPr/>
          <p:nvPr/>
        </p:nvSpPr>
        <p:spPr>
          <a:xfrm>
            <a:off x="0" y="-1"/>
            <a:ext cx="12192000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89FE61-EF54-4D2C-B83A-F23ED7F908E6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AF9DE-D290-45CF-A368-3FF834BDA66C}"/>
              </a:ext>
            </a:extLst>
          </p:cNvPr>
          <p:cNvSpPr txBox="1"/>
          <p:nvPr/>
        </p:nvSpPr>
        <p:spPr>
          <a:xfrm>
            <a:off x="0" y="6641694"/>
            <a:ext cx="2247900" cy="215444"/>
          </a:xfrm>
          <a:prstGeom prst="rect">
            <a:avLst/>
          </a:prstGeom>
          <a:noFill/>
        </p:spPr>
        <p:txBody>
          <a:bodyPr wrap="square" lIns="137160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</a:rPr>
              <a:t>© Iowa Association of School Boards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B4008D-D275-456F-906F-6D0BC31FFC6B}"/>
              </a:ext>
            </a:extLst>
          </p:cNvPr>
          <p:cNvSpPr txBox="1"/>
          <p:nvPr/>
        </p:nvSpPr>
        <p:spPr>
          <a:xfrm>
            <a:off x="9944100" y="6641694"/>
            <a:ext cx="2247900" cy="215444"/>
          </a:xfrm>
          <a:prstGeom prst="rect">
            <a:avLst/>
          </a:prstGeom>
          <a:noFill/>
        </p:spPr>
        <p:txBody>
          <a:bodyPr wrap="square" lIns="137160" rIns="137160" rtlCol="0">
            <a:spAutoFit/>
          </a:bodyPr>
          <a:lstStyle/>
          <a:p>
            <a:pPr algn="r"/>
            <a:fld id="{B814E404-B726-45FD-A504-D114ED19531B}" type="slidenum">
              <a:rPr lang="en-US" sz="800" smtClean="0">
                <a:solidFill>
                  <a:schemeClr val="accent3"/>
                </a:solidFill>
              </a:rPr>
              <a:t>‹#›</a:t>
            </a:fld>
            <a:endParaRPr lang="en-US" sz="800" dirty="0">
              <a:solidFill>
                <a:schemeClr val="accent3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E8DC9CF-F56A-4B21-AC20-70F119C5CB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9556">
            <a:off x="8195311" y="4252163"/>
            <a:ext cx="1305578" cy="13055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C18D53-42E7-4926-9FEB-D70375646BF5}"/>
              </a:ext>
            </a:extLst>
          </p:cNvPr>
          <p:cNvSpPr txBox="1"/>
          <p:nvPr userDrawn="1"/>
        </p:nvSpPr>
        <p:spPr>
          <a:xfrm>
            <a:off x="381000" y="2573687"/>
            <a:ext cx="8349762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</a:pPr>
            <a:r>
              <a:rPr lang="en-US" sz="10500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09108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5" pos="3696">
          <p15:clr>
            <a:srgbClr val="FBAE40"/>
          </p15:clr>
        </p15:guide>
        <p15:guide id="6" orient="horz" pos="912">
          <p15:clr>
            <a:srgbClr val="FBAE40"/>
          </p15:clr>
        </p15:guide>
        <p15:guide id="7" orient="horz" pos="3264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pcomingWebin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7C4042-7836-4011-BB05-C6F6518AEA93}"/>
              </a:ext>
            </a:extLst>
          </p:cNvPr>
          <p:cNvSpPr/>
          <p:nvPr/>
        </p:nvSpPr>
        <p:spPr>
          <a:xfrm>
            <a:off x="0" y="-2"/>
            <a:ext cx="12192000" cy="9144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89FE61-EF54-4D2C-B83A-F23ED7F908E6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AF9DE-D290-45CF-A368-3FF834BDA66C}"/>
              </a:ext>
            </a:extLst>
          </p:cNvPr>
          <p:cNvSpPr txBox="1"/>
          <p:nvPr/>
        </p:nvSpPr>
        <p:spPr>
          <a:xfrm>
            <a:off x="0" y="6641694"/>
            <a:ext cx="2247900" cy="215444"/>
          </a:xfrm>
          <a:prstGeom prst="rect">
            <a:avLst/>
          </a:prstGeom>
          <a:noFill/>
        </p:spPr>
        <p:txBody>
          <a:bodyPr wrap="square" lIns="137160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</a:rPr>
              <a:t>© Iowa Association of School Boards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57C0D1-D360-4BC6-B472-E430E15E5BA2}"/>
              </a:ext>
            </a:extLst>
          </p:cNvPr>
          <p:cNvSpPr txBox="1"/>
          <p:nvPr/>
        </p:nvSpPr>
        <p:spPr>
          <a:xfrm>
            <a:off x="9944100" y="6641694"/>
            <a:ext cx="2247900" cy="215444"/>
          </a:xfrm>
          <a:prstGeom prst="rect">
            <a:avLst/>
          </a:prstGeom>
          <a:noFill/>
        </p:spPr>
        <p:txBody>
          <a:bodyPr wrap="square" lIns="137160" rIns="137160" rtlCol="0">
            <a:spAutoFit/>
          </a:bodyPr>
          <a:lstStyle/>
          <a:p>
            <a:pPr algn="r"/>
            <a:fld id="{B814E404-B726-45FD-A504-D114ED19531B}" type="slidenum">
              <a:rPr lang="en-US" sz="800" smtClean="0">
                <a:solidFill>
                  <a:schemeClr val="accent3"/>
                </a:solidFill>
              </a:rPr>
              <a:t>‹#›</a:t>
            </a:fld>
            <a:endParaRPr lang="en-US" sz="800" dirty="0">
              <a:solidFill>
                <a:schemeClr val="accent3"/>
              </a:solidFill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1B92FCD-7BFA-46D2-B877-ED44E03A92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" y="1142999"/>
            <a:ext cx="11430000" cy="47288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>
                <a:solidFill>
                  <a:schemeClr val="tx2"/>
                </a:solidFill>
              </a:defRPr>
            </a:lvl2pPr>
            <a:lvl3pPr marL="914400" indent="0">
              <a:buNone/>
              <a:defRPr sz="2800">
                <a:solidFill>
                  <a:schemeClr val="tx2"/>
                </a:solidFill>
              </a:defRPr>
            </a:lvl3pPr>
            <a:lvl4pPr marL="1371600" indent="0">
              <a:buNone/>
              <a:defRPr sz="2800">
                <a:solidFill>
                  <a:schemeClr val="tx2"/>
                </a:solidFill>
              </a:defRPr>
            </a:lvl4pPr>
            <a:lvl5pPr marL="1828800" indent="0">
              <a:buNone/>
              <a:defRPr sz="2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82DC3B-A801-484C-B4F2-133072F1B4DC}"/>
              </a:ext>
            </a:extLst>
          </p:cNvPr>
          <p:cNvSpPr/>
          <p:nvPr/>
        </p:nvSpPr>
        <p:spPr>
          <a:xfrm>
            <a:off x="381000" y="6008013"/>
            <a:ext cx="114300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3200" b="0" dirty="0"/>
              <a:t>Visit </a:t>
            </a:r>
            <a:r>
              <a:rPr lang="en-US" sz="3200" b="1" dirty="0">
                <a:hlinkClick r:id="rId2"/>
              </a:rPr>
              <a:t>www.ia-sb.org/digitalcampus</a:t>
            </a:r>
            <a:r>
              <a:rPr lang="en-US" sz="3200" b="0" dirty="0"/>
              <a:t> for more information.</a:t>
            </a:r>
          </a:p>
        </p:txBody>
      </p:sp>
      <p:pic>
        <p:nvPicPr>
          <p:cNvPr id="14" name="Picture 13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90C44965-3C32-446A-B3EA-38F837056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825" y="145535"/>
            <a:ext cx="899675" cy="623326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4EE6A2A-9A7A-4397-A82A-412249E86C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96722"/>
            <a:ext cx="10515600" cy="778102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Upcoming Webinars—Register Today!</a:t>
            </a:r>
          </a:p>
        </p:txBody>
      </p:sp>
    </p:spTree>
    <p:extLst>
      <p:ext uri="{BB962C8B-B14F-4D97-AF65-F5344CB8AC3E}">
        <p14:creationId xmlns:p14="http://schemas.microsoft.com/office/powerpoint/2010/main" val="383985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576">
          <p15:clr>
            <a:srgbClr val="FBAE40"/>
          </p15:clr>
        </p15:guide>
        <p15:guide id="5" orient="horz" pos="720">
          <p15:clr>
            <a:srgbClr val="FBAE40"/>
          </p15:clr>
        </p15:guide>
        <p15:guide id="6" orient="horz" pos="405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Location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7C4042-7836-4011-BB05-C6F6518AEA93}"/>
              </a:ext>
            </a:extLst>
          </p:cNvPr>
          <p:cNvSpPr/>
          <p:nvPr/>
        </p:nvSpPr>
        <p:spPr>
          <a:xfrm>
            <a:off x="0" y="-1"/>
            <a:ext cx="12192000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89FE61-EF54-4D2C-B83A-F23ED7F908E6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AF9DE-D290-45CF-A368-3FF834BDA66C}"/>
              </a:ext>
            </a:extLst>
          </p:cNvPr>
          <p:cNvSpPr txBox="1"/>
          <p:nvPr/>
        </p:nvSpPr>
        <p:spPr>
          <a:xfrm>
            <a:off x="0" y="6641694"/>
            <a:ext cx="2247900" cy="215444"/>
          </a:xfrm>
          <a:prstGeom prst="rect">
            <a:avLst/>
          </a:prstGeom>
          <a:noFill/>
        </p:spPr>
        <p:txBody>
          <a:bodyPr wrap="square" lIns="137160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</a:rPr>
              <a:t>© Iowa Association of School Boards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14C344-63DF-4A83-AB84-D0984D7654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155133"/>
            <a:ext cx="11430000" cy="4433637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  <a:defRPr sz="5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Presentation Title</a:t>
            </a:r>
          </a:p>
          <a:p>
            <a:pPr lvl="0"/>
            <a:r>
              <a:rPr lang="en-US" dirty="0"/>
              <a:t>Location</a:t>
            </a:r>
          </a:p>
          <a:p>
            <a:pPr lvl="0"/>
            <a:r>
              <a:rPr lang="en-US" dirty="0"/>
              <a:t>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C5756A-9CB0-45A5-A52E-209FFC1BFB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3" t="15543" r="6132" b="14492"/>
          <a:stretch/>
        </p:blipFill>
        <p:spPr>
          <a:xfrm>
            <a:off x="10189477" y="5071480"/>
            <a:ext cx="1621523" cy="130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3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pcomingEv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7C4042-7836-4011-BB05-C6F6518AEA93}"/>
              </a:ext>
            </a:extLst>
          </p:cNvPr>
          <p:cNvSpPr/>
          <p:nvPr/>
        </p:nvSpPr>
        <p:spPr>
          <a:xfrm>
            <a:off x="0" y="-2"/>
            <a:ext cx="12192000" cy="9144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89FE61-EF54-4D2C-B83A-F23ED7F908E6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AF9DE-D290-45CF-A368-3FF834BDA66C}"/>
              </a:ext>
            </a:extLst>
          </p:cNvPr>
          <p:cNvSpPr txBox="1"/>
          <p:nvPr/>
        </p:nvSpPr>
        <p:spPr>
          <a:xfrm>
            <a:off x="0" y="6641694"/>
            <a:ext cx="2247900" cy="215444"/>
          </a:xfrm>
          <a:prstGeom prst="rect">
            <a:avLst/>
          </a:prstGeom>
          <a:noFill/>
        </p:spPr>
        <p:txBody>
          <a:bodyPr wrap="square" lIns="137160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</a:rPr>
              <a:t>© Iowa Association of School Boards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57C0D1-D360-4BC6-B472-E430E15E5BA2}"/>
              </a:ext>
            </a:extLst>
          </p:cNvPr>
          <p:cNvSpPr txBox="1"/>
          <p:nvPr/>
        </p:nvSpPr>
        <p:spPr>
          <a:xfrm>
            <a:off x="9944100" y="6641694"/>
            <a:ext cx="2247900" cy="215444"/>
          </a:xfrm>
          <a:prstGeom prst="rect">
            <a:avLst/>
          </a:prstGeom>
          <a:noFill/>
        </p:spPr>
        <p:txBody>
          <a:bodyPr wrap="square" lIns="137160" rIns="137160" rtlCol="0">
            <a:spAutoFit/>
          </a:bodyPr>
          <a:lstStyle/>
          <a:p>
            <a:pPr algn="r"/>
            <a:fld id="{B814E404-B726-45FD-A504-D114ED19531B}" type="slidenum">
              <a:rPr lang="en-US" sz="800" smtClean="0">
                <a:solidFill>
                  <a:schemeClr val="accent3"/>
                </a:solidFill>
              </a:rPr>
              <a:t>‹#›</a:t>
            </a:fld>
            <a:endParaRPr lang="en-US" sz="800" dirty="0">
              <a:solidFill>
                <a:schemeClr val="accent3"/>
              </a:solidFill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1B92FCD-7BFA-46D2-B877-ED44E03A92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" y="1142999"/>
            <a:ext cx="11430000" cy="47288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>
                <a:solidFill>
                  <a:schemeClr val="tx2"/>
                </a:solidFill>
              </a:defRPr>
            </a:lvl2pPr>
            <a:lvl3pPr marL="914400" indent="0">
              <a:buNone/>
              <a:defRPr sz="2800">
                <a:solidFill>
                  <a:schemeClr val="tx2"/>
                </a:solidFill>
              </a:defRPr>
            </a:lvl3pPr>
            <a:lvl4pPr marL="1371600" indent="0">
              <a:buNone/>
              <a:defRPr sz="2800">
                <a:solidFill>
                  <a:schemeClr val="tx2"/>
                </a:solidFill>
              </a:defRPr>
            </a:lvl4pPr>
            <a:lvl5pPr marL="1828800" indent="0">
              <a:buNone/>
              <a:defRPr sz="2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82DC3B-A801-484C-B4F2-133072F1B4DC}"/>
              </a:ext>
            </a:extLst>
          </p:cNvPr>
          <p:cNvSpPr/>
          <p:nvPr/>
        </p:nvSpPr>
        <p:spPr>
          <a:xfrm>
            <a:off x="381000" y="6008013"/>
            <a:ext cx="114300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3200" b="0" dirty="0"/>
              <a:t>Visit </a:t>
            </a:r>
            <a:r>
              <a:rPr lang="en-US" sz="3200" b="1" dirty="0">
                <a:hlinkClick r:id="rId2"/>
              </a:rPr>
              <a:t>www.ia-sb.org/schoolboardu</a:t>
            </a:r>
            <a:r>
              <a:rPr lang="en-US" sz="3200" b="0" dirty="0"/>
              <a:t> for more information.</a:t>
            </a:r>
          </a:p>
        </p:txBody>
      </p:sp>
      <p:pic>
        <p:nvPicPr>
          <p:cNvPr id="14" name="Picture 13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ABA542D0-69D9-4C43-90B2-2EB49AC86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825" y="145535"/>
            <a:ext cx="899675" cy="623326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366400B-CD1A-4AD0-A43D-3DD761B7C4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96722"/>
            <a:ext cx="10515600" cy="778102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Upcoming Events—Register Today!</a:t>
            </a:r>
          </a:p>
        </p:txBody>
      </p:sp>
    </p:spTree>
    <p:extLst>
      <p:ext uri="{BB962C8B-B14F-4D97-AF65-F5344CB8AC3E}">
        <p14:creationId xmlns:p14="http://schemas.microsoft.com/office/powerpoint/2010/main" val="247359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576">
          <p15:clr>
            <a:srgbClr val="FBAE40"/>
          </p15:clr>
        </p15:guide>
        <p15:guide id="5" orient="horz" pos="720">
          <p15:clr>
            <a:srgbClr val="FBAE40"/>
          </p15:clr>
        </p15:guide>
        <p15:guide id="6" orient="horz" pos="4056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-VisionVo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E4962F1-4F50-424B-B603-5C2FB427D0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3" t="15543" r="6132" b="14492"/>
          <a:stretch/>
        </p:blipFill>
        <p:spPr>
          <a:xfrm>
            <a:off x="10564968" y="5521124"/>
            <a:ext cx="1416000" cy="1143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30FF1B-CF24-4186-8DFE-C2915E5EF1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24" t="3552" r="-1963" b="10173"/>
          <a:stretch/>
        </p:blipFill>
        <p:spPr>
          <a:xfrm>
            <a:off x="0" y="0"/>
            <a:ext cx="12192000" cy="5301206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A4DC86-2452-4BE3-ACA2-C13E35BB51CA}"/>
              </a:ext>
            </a:extLst>
          </p:cNvPr>
          <p:cNvSpPr txBox="1"/>
          <p:nvPr/>
        </p:nvSpPr>
        <p:spPr>
          <a:xfrm>
            <a:off x="211032" y="5597324"/>
            <a:ext cx="579505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>
                <a:solidFill>
                  <a:schemeClr val="accent2"/>
                </a:solidFill>
                <a:latin typeface="+mj-lt"/>
              </a:rPr>
              <a:t>www.ia-sb.org</a:t>
            </a:r>
          </a:p>
        </p:txBody>
      </p:sp>
    </p:spTree>
    <p:extLst>
      <p:ext uri="{BB962C8B-B14F-4D97-AF65-F5344CB8AC3E}">
        <p14:creationId xmlns:p14="http://schemas.microsoft.com/office/powerpoint/2010/main" val="156614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3DDC112-ED6C-4C09-A47D-8376EE86FBE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808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0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19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oals_Dark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6827BC9-5788-4285-AD32-CF9343C16A16}"/>
              </a:ext>
            </a:extLst>
          </p:cNvPr>
          <p:cNvSpPr/>
          <p:nvPr userDrawn="1"/>
        </p:nvSpPr>
        <p:spPr>
          <a:xfrm>
            <a:off x="0" y="0"/>
            <a:ext cx="12192000" cy="68571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A7383-7041-41F2-9E11-72522B5FDB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6761" y="1612960"/>
            <a:ext cx="8504233" cy="465449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  <a:defRPr sz="32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1"/>
                </a:solidFill>
                <a:latin typeface="+mn-lt"/>
              </a:defRPr>
            </a:lvl2pPr>
            <a:lvl3pPr marL="914400" indent="0">
              <a:buNone/>
              <a:defRPr>
                <a:solidFill>
                  <a:schemeClr val="accent1"/>
                </a:solidFill>
                <a:latin typeface="+mn-lt"/>
              </a:defRPr>
            </a:lvl3pPr>
            <a:lvl4pPr marL="1371600" indent="0">
              <a:buNone/>
              <a:defRPr>
                <a:solidFill>
                  <a:schemeClr val="accent1"/>
                </a:solidFill>
                <a:latin typeface="+mn-lt"/>
              </a:defRPr>
            </a:lvl4pPr>
            <a:lvl5pPr marL="1828800" indent="0">
              <a:buNone/>
              <a:defRPr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List bulleted goals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44F119E-B83A-4ACB-9C38-E95B18F26FCC}"/>
              </a:ext>
            </a:extLst>
          </p:cNvPr>
          <p:cNvCxnSpPr>
            <a:cxnSpLocks/>
          </p:cNvCxnSpPr>
          <p:nvPr userDrawn="1"/>
        </p:nvCxnSpPr>
        <p:spPr>
          <a:xfrm>
            <a:off x="2980613" y="599777"/>
            <a:ext cx="0" cy="566767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52DE56B-8AB6-4B0F-ACFE-5E8216DCC050}"/>
              </a:ext>
            </a:extLst>
          </p:cNvPr>
          <p:cNvSpPr txBox="1"/>
          <p:nvPr userDrawn="1"/>
        </p:nvSpPr>
        <p:spPr>
          <a:xfrm>
            <a:off x="3306761" y="599778"/>
            <a:ext cx="7512028" cy="1022707"/>
          </a:xfrm>
          <a:prstGeom prst="rect">
            <a:avLst/>
          </a:prstGeom>
          <a:noFill/>
        </p:spPr>
        <p:txBody>
          <a:bodyPr wrap="square" tIns="0" rtlCol="0" anchor="t">
            <a:noAutofit/>
          </a:bodyPr>
          <a:lstStyle/>
          <a:p>
            <a:pPr>
              <a:spcAft>
                <a:spcPts val="1800"/>
              </a:spcAft>
            </a:pPr>
            <a:r>
              <a:rPr lang="en-US" sz="5400" b="1" dirty="0">
                <a:solidFill>
                  <a:schemeClr val="bg1"/>
                </a:solidFill>
                <a:latin typeface="+mj-lt"/>
              </a:rPr>
              <a:t>Goals for Today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4" name="Graphic 3" descr="Checklist">
            <a:extLst>
              <a:ext uri="{FF2B5EF4-FFF2-40B4-BE49-F238E27FC236}">
                <a16:creationId xmlns:a16="http://schemas.microsoft.com/office/drawing/2014/main" id="{EC4EF66D-843B-4291-B700-C94F00F87F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94341" y="339061"/>
            <a:ext cx="3299877" cy="329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6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9" Type="http://schemas.openxmlformats.org/officeDocument/2006/relationships/slideLayout" Target="../slideLayouts/slideLayout80.xml"/><Relationship Id="rId21" Type="http://schemas.openxmlformats.org/officeDocument/2006/relationships/slideLayout" Target="../slideLayouts/slideLayout62.xml"/><Relationship Id="rId34" Type="http://schemas.openxmlformats.org/officeDocument/2006/relationships/slideLayout" Target="../slideLayouts/slideLayout75.xml"/><Relationship Id="rId42" Type="http://schemas.openxmlformats.org/officeDocument/2006/relationships/slideLayout" Target="../slideLayouts/slideLayout83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70.xml"/><Relationship Id="rId41" Type="http://schemas.openxmlformats.org/officeDocument/2006/relationships/slideLayout" Target="../slideLayouts/slideLayout82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32" Type="http://schemas.openxmlformats.org/officeDocument/2006/relationships/slideLayout" Target="../slideLayouts/slideLayout73.xml"/><Relationship Id="rId37" Type="http://schemas.openxmlformats.org/officeDocument/2006/relationships/slideLayout" Target="../slideLayouts/slideLayout78.xml"/><Relationship Id="rId40" Type="http://schemas.openxmlformats.org/officeDocument/2006/relationships/slideLayout" Target="../slideLayouts/slideLayout81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slideLayout" Target="../slideLayouts/slideLayout69.xml"/><Relationship Id="rId36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31" Type="http://schemas.openxmlformats.org/officeDocument/2006/relationships/slideLayout" Target="../slideLayouts/slideLayout72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Relationship Id="rId30" Type="http://schemas.openxmlformats.org/officeDocument/2006/relationships/slideLayout" Target="../slideLayouts/slideLayout71.xml"/><Relationship Id="rId35" Type="http://schemas.openxmlformats.org/officeDocument/2006/relationships/slideLayout" Target="../slideLayouts/slideLayout76.xml"/><Relationship Id="rId43" Type="http://schemas.openxmlformats.org/officeDocument/2006/relationships/theme" Target="../theme/theme2.xml"/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33" Type="http://schemas.openxmlformats.org/officeDocument/2006/relationships/slideLayout" Target="../slideLayouts/slideLayout74.xml"/><Relationship Id="rId38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0245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730" r:id="rId4"/>
    <p:sldLayoutId id="2147483692" r:id="rId5"/>
    <p:sldLayoutId id="2147483708" r:id="rId6"/>
    <p:sldLayoutId id="2147483693" r:id="rId7"/>
    <p:sldLayoutId id="2147483694" r:id="rId8"/>
    <p:sldLayoutId id="2147483728" r:id="rId9"/>
    <p:sldLayoutId id="2147483729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9" r:id="rId24"/>
    <p:sldLayoutId id="2147483710" r:id="rId25"/>
    <p:sldLayoutId id="2147483711" r:id="rId26"/>
    <p:sldLayoutId id="2147483712" r:id="rId27"/>
    <p:sldLayoutId id="2147483713" r:id="rId28"/>
    <p:sldLayoutId id="2147483714" r:id="rId29"/>
    <p:sldLayoutId id="2147483715" r:id="rId30"/>
    <p:sldLayoutId id="2147483716" r:id="rId31"/>
    <p:sldLayoutId id="2147483717" r:id="rId32"/>
    <p:sldLayoutId id="2147483718" r:id="rId33"/>
    <p:sldLayoutId id="2147483719" r:id="rId34"/>
    <p:sldLayoutId id="2147483720" r:id="rId35"/>
    <p:sldLayoutId id="2147483721" r:id="rId36"/>
    <p:sldLayoutId id="2147483722" r:id="rId37"/>
    <p:sldLayoutId id="2147483723" r:id="rId38"/>
    <p:sldLayoutId id="2147483724" r:id="rId39"/>
    <p:sldLayoutId id="2147483725" r:id="rId40"/>
    <p:sldLayoutId id="2147483726" r:id="rId41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240" userDrawn="1">
          <p15:clr>
            <a:srgbClr val="F26B43"/>
          </p15:clr>
        </p15:guide>
        <p15:guide id="4" pos="74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6682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  <p:sldLayoutId id="2147483750" r:id="rId19"/>
    <p:sldLayoutId id="2147483751" r:id="rId20"/>
    <p:sldLayoutId id="2147483752" r:id="rId21"/>
    <p:sldLayoutId id="2147483753" r:id="rId22"/>
    <p:sldLayoutId id="2147483754" r:id="rId23"/>
    <p:sldLayoutId id="2147483755" r:id="rId24"/>
    <p:sldLayoutId id="2147483756" r:id="rId25"/>
    <p:sldLayoutId id="2147483757" r:id="rId26"/>
    <p:sldLayoutId id="2147483758" r:id="rId27"/>
    <p:sldLayoutId id="2147483759" r:id="rId28"/>
    <p:sldLayoutId id="2147483760" r:id="rId29"/>
    <p:sldLayoutId id="2147483761" r:id="rId30"/>
    <p:sldLayoutId id="2147483762" r:id="rId31"/>
    <p:sldLayoutId id="2147483763" r:id="rId32"/>
    <p:sldLayoutId id="2147483764" r:id="rId33"/>
    <p:sldLayoutId id="2147483765" r:id="rId34"/>
    <p:sldLayoutId id="2147483766" r:id="rId35"/>
    <p:sldLayoutId id="2147483767" r:id="rId36"/>
    <p:sldLayoutId id="2147483768" r:id="rId37"/>
    <p:sldLayoutId id="2147483769" r:id="rId38"/>
    <p:sldLayoutId id="2147483770" r:id="rId39"/>
    <p:sldLayoutId id="2147483771" r:id="rId40"/>
    <p:sldLayoutId id="2147483772" r:id="rId41"/>
    <p:sldLayoutId id="2147483773" r:id="rId42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240">
          <p15:clr>
            <a:srgbClr val="F26B43"/>
          </p15:clr>
        </p15:guide>
        <p15:guide id="4" pos="74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6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eal_(emblem)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ssnyder@ia-sb.org" TargetMode="External"/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6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a-sb.org/main/downloads/tools/Standards/Standard5Indicators.pdf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047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EA3E02-1524-4728-899D-2DD7029385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Dillon’s Rule versus Home Rule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6BE167-10BF-49EE-B1B4-99C1E9290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482" y="1700716"/>
            <a:ext cx="7196504" cy="3954885"/>
          </a:xfrm>
          <a:prstGeom prst="rect">
            <a:avLst/>
          </a:prstGeom>
        </p:spPr>
      </p:pic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3E0D155A-0671-485C-8550-F81073A39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323" y="2112885"/>
            <a:ext cx="1984913" cy="292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28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C4BBF4-DD68-424A-8C38-2CA27192AA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" y="1143000"/>
            <a:ext cx="11430000" cy="5418056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What is it </a:t>
            </a:r>
            <a:r>
              <a:rPr lang="en-US" sz="2400" b="1" i="1" dirty="0"/>
              <a:t>not</a:t>
            </a:r>
            <a:r>
              <a:rPr lang="en-US" sz="2400" b="1" dirty="0"/>
              <a:t>?  </a:t>
            </a:r>
          </a:p>
          <a:p>
            <a:pPr marL="0" indent="0">
              <a:buNone/>
            </a:pPr>
            <a:r>
              <a:rPr lang="en-US" sz="2400" dirty="0"/>
              <a:t>School boards </a:t>
            </a:r>
            <a:r>
              <a:rPr lang="en-US" sz="2400" b="1" dirty="0"/>
              <a:t>do not </a:t>
            </a:r>
            <a:r>
              <a:rPr lang="en-US" sz="2400" dirty="0"/>
              <a:t>have the authority to: </a:t>
            </a:r>
          </a:p>
          <a:p>
            <a:pPr lvl="0"/>
            <a:r>
              <a:rPr lang="en-US" sz="2400" b="1" dirty="0"/>
              <a:t>Levy a tax </a:t>
            </a:r>
            <a:r>
              <a:rPr lang="en-US" sz="2400" dirty="0"/>
              <a:t>unless expressly authorized by the legislature; </a:t>
            </a:r>
            <a:endParaRPr lang="en-US" sz="700" dirty="0"/>
          </a:p>
          <a:p>
            <a:pPr lvl="0"/>
            <a:r>
              <a:rPr lang="en-US" sz="2400" dirty="0"/>
              <a:t>Charge students or families a mandatory </a:t>
            </a:r>
            <a:r>
              <a:rPr lang="en-US" sz="2400" b="1" dirty="0"/>
              <a:t>fee</a:t>
            </a:r>
            <a:r>
              <a:rPr lang="en-US" sz="2400" dirty="0"/>
              <a:t> unless expressly authorized by the legislature; </a:t>
            </a:r>
            <a:endParaRPr lang="en-US" sz="700" dirty="0"/>
          </a:p>
          <a:p>
            <a:pPr lvl="0"/>
            <a:r>
              <a:rPr lang="en-US" sz="2400" dirty="0"/>
              <a:t>Adopt or enforce policies that would unreasonably interfere with the duties and responsibilities of local, state, or federal </a:t>
            </a:r>
            <a:r>
              <a:rPr lang="en-US" sz="2400" b="1" dirty="0"/>
              <a:t>law enforcement agencies</a:t>
            </a:r>
            <a:r>
              <a:rPr lang="en-US" sz="2400" dirty="0"/>
              <a:t>; and </a:t>
            </a:r>
            <a:endParaRPr lang="en-US" sz="700" dirty="0"/>
          </a:p>
          <a:p>
            <a:pPr lvl="0"/>
            <a:r>
              <a:rPr lang="en-US" sz="2400" dirty="0"/>
              <a:t>Adopt a policy or initiative that conflicts with </a:t>
            </a:r>
            <a:r>
              <a:rPr lang="en-US" sz="2400" b="1" dirty="0"/>
              <a:t>municipal or county government </a:t>
            </a:r>
            <a:r>
              <a:rPr lang="en-US" sz="2400" dirty="0"/>
              <a:t>or is inconsistent with </a:t>
            </a:r>
            <a:r>
              <a:rPr lang="en-US" sz="2400" b="1" dirty="0"/>
              <a:t>federal or state laws or administrative rules</a:t>
            </a:r>
            <a:r>
              <a:rPr lang="en-US" sz="2000" dirty="0"/>
              <a:t>. </a:t>
            </a:r>
          </a:p>
          <a:p>
            <a:endParaRPr 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EE890-A716-414B-A0AB-14B99FE83F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Home Rule - Lite?</a:t>
            </a:r>
          </a:p>
        </p:txBody>
      </p:sp>
    </p:spTree>
    <p:extLst>
      <p:ext uri="{BB962C8B-B14F-4D97-AF65-F5344CB8AC3E}">
        <p14:creationId xmlns:p14="http://schemas.microsoft.com/office/powerpoint/2010/main" val="72078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2D6040-77FF-4BF0-8AB3-322C084D94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Considerations:</a:t>
            </a:r>
          </a:p>
          <a:p>
            <a:r>
              <a:rPr lang="en-US" dirty="0"/>
              <a:t>Is it may or shall Code language?</a:t>
            </a:r>
          </a:p>
          <a:p>
            <a:r>
              <a:rPr lang="en-US" dirty="0"/>
              <a:t>Can existing school law be broadly interpreted?</a:t>
            </a:r>
          </a:p>
          <a:p>
            <a:endParaRPr lang="en-US" dirty="0"/>
          </a:p>
          <a:p>
            <a:r>
              <a:rPr lang="en-US" dirty="0"/>
              <a:t>Not full Home Rule, just “lite”</a:t>
            </a:r>
          </a:p>
          <a:p>
            <a:r>
              <a:rPr lang="en-US" dirty="0"/>
              <a:t>Expect pushback</a:t>
            </a:r>
          </a:p>
          <a:p>
            <a:r>
              <a:rPr lang="en-US" dirty="0"/>
              <a:t>Seek school attorney advice upfront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003227-39CE-45E6-9509-20AAD4522B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“Home Rule - Lite”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41820A8-FE23-4475-A34B-35111879826B}"/>
              </a:ext>
            </a:extLst>
          </p:cNvPr>
          <p:cNvCxnSpPr/>
          <p:nvPr/>
        </p:nvCxnSpPr>
        <p:spPr>
          <a:xfrm>
            <a:off x="381000" y="3619893"/>
            <a:ext cx="9083511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19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7">
            <a:extLst>
              <a:ext uri="{FF2B5EF4-FFF2-40B4-BE49-F238E27FC236}">
                <a16:creationId xmlns:a16="http://schemas.microsoft.com/office/drawing/2014/main" id="{468661C0-00A7-41C2-842F-A7F8DB65E08C}"/>
              </a:ext>
            </a:extLst>
          </p:cNvPr>
          <p:cNvSpPr txBox="1">
            <a:spLocks/>
          </p:cNvSpPr>
          <p:nvPr/>
        </p:nvSpPr>
        <p:spPr>
          <a:xfrm>
            <a:off x="750277" y="259863"/>
            <a:ext cx="11705492" cy="4616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b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ct val="25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Lots of different funds, BUT Dillon’s Rule – these funds are separate – can’t mix</a:t>
            </a:r>
            <a:endParaRPr kumimoji="0" lang="x-non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96902A-A4BF-4DD3-9ABC-EC7522B88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74" y="1008430"/>
            <a:ext cx="11634652" cy="5486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35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00678-5CB3-4E76-9AA8-67FAB19159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All Funds (Pages 1-4)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126B39-B082-4CE1-9E73-E4B7020DD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750" y="956345"/>
            <a:ext cx="5240362" cy="54947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C31462-1B6B-46D7-9A7C-280FE3A12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35" y="970795"/>
            <a:ext cx="6669416" cy="55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3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749578-E96D-489F-B680-E4E8412C23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District Data:</a:t>
            </a:r>
          </a:p>
          <a:p>
            <a:r>
              <a:rPr lang="en-US" dirty="0"/>
              <a:t>Key Financial Indicators</a:t>
            </a:r>
          </a:p>
        </p:txBody>
      </p:sp>
    </p:spTree>
    <p:extLst>
      <p:ext uri="{BB962C8B-B14F-4D97-AF65-F5344CB8AC3E}">
        <p14:creationId xmlns:p14="http://schemas.microsoft.com/office/powerpoint/2010/main" val="165065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A6957C-119B-4ADD-81D8-8EBAB3B27E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" y="1948344"/>
            <a:ext cx="3787588" cy="2148528"/>
          </a:xfrm>
        </p:spPr>
        <p:txBody>
          <a:bodyPr/>
          <a:lstStyle/>
          <a:p>
            <a:pPr algn="ctr"/>
            <a:r>
              <a:rPr lang="en-US" dirty="0"/>
              <a:t>Enrollments and Unspent Authorized Budget (UAB) Ratio are most important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00678-5CB3-4E76-9AA8-67FAB19159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Key Financial Indicators (Pages 6-7)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ABA0DC-731A-4AD2-B153-7E25772D0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339" y="1023195"/>
            <a:ext cx="6735661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77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00678-5CB3-4E76-9AA8-67FAB19159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Enrollments Drive the Budget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4C5925-7B05-48DA-AA19-8987ABFCA9B3}"/>
              </a:ext>
            </a:extLst>
          </p:cNvPr>
          <p:cNvSpPr txBox="1"/>
          <p:nvPr/>
        </p:nvSpPr>
        <p:spPr>
          <a:xfrm>
            <a:off x="108769" y="6035187"/>
            <a:ext cx="11797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Note: This is certified enrollment and is different from served enrollment – we’ll discuss that shortly.</a:t>
            </a:r>
          </a:p>
          <a:p>
            <a:r>
              <a:rPr lang="en-US" sz="1400" b="1" dirty="0"/>
              <a:t>Certified enrollment is also referred to as “Budget Enrollment” and drives the funding through the school aid formula.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1943865"/>
              </p:ext>
            </p:extLst>
          </p:nvPr>
        </p:nvGraphicFramePr>
        <p:xfrm>
          <a:off x="252550" y="1047565"/>
          <a:ext cx="11510363" cy="3382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97EEE80F-ADC5-4EB3-8E34-D8D85A859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549" y="4550582"/>
            <a:ext cx="11510363" cy="136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7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00678-5CB3-4E76-9AA8-67FAB19159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UAB is Key:  Needs to be Positive and Stable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1ADCDB-45DE-4B55-94D0-E76D9BD7F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39" y="1047565"/>
            <a:ext cx="11052699" cy="33735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FB4F4B-7025-4177-ADDD-5601EF55B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97" y="4593821"/>
            <a:ext cx="11483525" cy="18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6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00678-5CB3-4E76-9AA8-67FAB19159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Annual UAB Impacts Overall UAB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CC8EB0-C0CE-4E6D-BC12-BA0900D89ACB}"/>
              </a:ext>
            </a:extLst>
          </p:cNvPr>
          <p:cNvSpPr txBox="1"/>
          <p:nvPr/>
        </p:nvSpPr>
        <p:spPr>
          <a:xfrm>
            <a:off x="226503" y="5635592"/>
            <a:ext cx="11551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Annual UAB Ratio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measures what was generated in spending authority versus what was spent each year.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stabilize the UAB ratio, the Annual UAB ratio should hover around 0.0%.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161153-ED6A-4EA1-A0C3-EB430A6F9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530" y="1083076"/>
            <a:ext cx="10309608" cy="439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9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6E7ABFB-361A-462C-9BC1-1DD347DCD484}"/>
              </a:ext>
            </a:extLst>
          </p:cNvPr>
          <p:cNvSpPr txBox="1">
            <a:spLocks/>
          </p:cNvSpPr>
          <p:nvPr/>
        </p:nvSpPr>
        <p:spPr>
          <a:xfrm>
            <a:off x="2747412" y="1484803"/>
            <a:ext cx="6232201" cy="8639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CC6600"/>
                </a:solidFill>
                <a:latin typeface="HelveticaNeueLT Std Med Cn" pitchFamily="34" charset="0"/>
                <a:cs typeface="HelveticaNeueLT Std Bold Cn"/>
              </a:rPr>
              <a:t>Key Financial Indicators</a:t>
            </a:r>
            <a:br>
              <a:rPr lang="en-US" sz="4000" dirty="0">
                <a:solidFill>
                  <a:srgbClr val="CC6600"/>
                </a:solidFill>
                <a:latin typeface="HelveticaNeueLT Std Med Cn" pitchFamily="34" charset="0"/>
                <a:cs typeface="HelveticaNeueLT Std Bold Cn"/>
              </a:rPr>
            </a:br>
            <a:endParaRPr lang="en-US" sz="2400" dirty="0">
              <a:solidFill>
                <a:srgbClr val="CC6600"/>
              </a:solidFill>
              <a:latin typeface="HelveticaNeueLT Std Med Cn" pitchFamily="34" charset="0"/>
              <a:cs typeface="HelveticaNeueLT Std Bold Cn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28C2B40-ABBA-4A77-B689-6D6E7E44B363}"/>
              </a:ext>
            </a:extLst>
          </p:cNvPr>
          <p:cNvSpPr txBox="1">
            <a:spLocks/>
          </p:cNvSpPr>
          <p:nvPr/>
        </p:nvSpPr>
        <p:spPr>
          <a:xfrm>
            <a:off x="2804940" y="2348753"/>
            <a:ext cx="6117143" cy="23220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3366"/>
                </a:solidFill>
                <a:latin typeface="HelveticaNeueLT Std Med Cn"/>
                <a:cs typeface="HelveticaNeueLT Std Med Cn"/>
              </a:rPr>
              <a:t>Clarinda Community School District</a:t>
            </a:r>
            <a:endParaRPr lang="en-US" sz="2400" dirty="0">
              <a:solidFill>
                <a:srgbClr val="003366"/>
              </a:solidFill>
              <a:latin typeface="Helvetica Neue"/>
              <a:cs typeface="Helvetica Neue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solidFill>
                <a:srgbClr val="003366"/>
              </a:solidFill>
              <a:latin typeface="HelveticaNeueLT Std Med Cn"/>
              <a:cs typeface="HelveticaNeueLT Std Med Cn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3366"/>
                </a:solidFill>
                <a:latin typeface="HelveticaNeueLT Std Med Cn"/>
                <a:cs typeface="HelveticaNeueLT Std Med Cn"/>
              </a:rPr>
              <a:t>IASB Financial Focus Review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3366"/>
                </a:solidFill>
                <a:latin typeface="HelveticaNeueLT Std Med Cn"/>
                <a:cs typeface="HelveticaNeueLT Std Med Cn"/>
              </a:rPr>
              <a:t>January 19, 2022</a:t>
            </a:r>
          </a:p>
        </p:txBody>
      </p:sp>
    </p:spTree>
    <p:extLst>
      <p:ext uri="{BB962C8B-B14F-4D97-AF65-F5344CB8AC3E}">
        <p14:creationId xmlns:p14="http://schemas.microsoft.com/office/powerpoint/2010/main" val="174352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00678-5CB3-4E76-9AA8-67FAB19159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Solvency Ratio:  Measure of Cash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7C8964-4299-481F-8F8E-710943DA3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25415"/>
            <a:ext cx="11366864" cy="38702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2DFF5B-E3C7-483A-BD75-85ED95DE8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018281"/>
            <a:ext cx="11366864" cy="141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9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00678-5CB3-4E76-9AA8-67FAB19159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General Fund Expenditures vs. Revenue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4A4262-A674-4BF9-9BCB-F333869CBE4B}"/>
              </a:ext>
            </a:extLst>
          </p:cNvPr>
          <p:cNvSpPr txBox="1"/>
          <p:nvPr/>
        </p:nvSpPr>
        <p:spPr>
          <a:xfrm>
            <a:off x="1033670" y="5415690"/>
            <a:ext cx="10049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This measure impacts Solvency Ratio and UAB.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E2718B-2D58-4EF1-BC9A-0563D22BF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3" y="1145512"/>
            <a:ext cx="11063235" cy="427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4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00678-5CB3-4E76-9AA8-67FAB19159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Salaries/Benefit Expenditures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A07C33-A1A8-43CA-BBDE-238D659DD9C7}"/>
              </a:ext>
            </a:extLst>
          </p:cNvPr>
          <p:cNvSpPr txBox="1"/>
          <p:nvPr/>
        </p:nvSpPr>
        <p:spPr>
          <a:xfrm>
            <a:off x="1033670" y="5415690"/>
            <a:ext cx="10049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Arial"/>
              </a:rPr>
              <a:t>COVID funding may impact this ratio for a couple of years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C68DE4-66DB-42C9-8AE2-3B20B4DCB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67" y="1058109"/>
            <a:ext cx="10757589" cy="425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00678-5CB3-4E76-9AA8-67FAB19159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“Softer” Key Measures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714B12-31A2-4591-A299-9BBD9D44F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1056443"/>
            <a:ext cx="11204359" cy="34001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275186-92D9-4A6E-B9AB-E54D42C42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4553912"/>
            <a:ext cx="11204358" cy="185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98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749578-E96D-489F-B680-E4E8412C23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Important School Finance Information</a:t>
            </a:r>
          </a:p>
        </p:txBody>
      </p:sp>
    </p:spTree>
    <p:extLst>
      <p:ext uri="{BB962C8B-B14F-4D97-AF65-F5344CB8AC3E}">
        <p14:creationId xmlns:p14="http://schemas.microsoft.com/office/powerpoint/2010/main" val="343344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00678-5CB3-4E76-9AA8-67FAB19159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Enrollments: Certified Vs. Served (Historical)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7E72AA-7578-42B2-A7FE-B32BE6542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82" y="1142992"/>
            <a:ext cx="11043821" cy="494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1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00678-5CB3-4E76-9AA8-67FAB19159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Enrollments: Certified Vs. Served (Pages 8-10)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1673FA-9346-4943-BC06-E5FD78306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09" y="1013779"/>
            <a:ext cx="5699759" cy="29989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3C757C-694F-4443-B4F0-4410C3EA9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757" y="1013779"/>
            <a:ext cx="5826933" cy="29989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78150F-0E62-406C-A4EB-3E81892DD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634" y="4012707"/>
            <a:ext cx="11952732" cy="253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9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00678-5CB3-4E76-9AA8-67FAB19159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General Fund Revenues and Expenditures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AA0492-5914-4E78-B7DC-390A4A2CB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93" y="918210"/>
            <a:ext cx="10795247" cy="552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2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00678-5CB3-4E76-9AA8-67FAB19159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General Fund Revenues and Expenditures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7365E6-E3E6-4AFF-97F4-7E87F156E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30" y="786837"/>
            <a:ext cx="11701670" cy="571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A0B577-8219-4CA6-9A23-A24623AE91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" y="1503478"/>
            <a:ext cx="11430000" cy="5257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What is it? </a:t>
            </a:r>
            <a:r>
              <a:rPr lang="en-US" dirty="0"/>
              <a:t>“Guaranteed” 101% of district’s prior year’s Regular Program District Cost amount – regardless of enrollment changes</a:t>
            </a:r>
          </a:p>
          <a:p>
            <a:r>
              <a:rPr lang="en-US" dirty="0"/>
              <a:t>Districts with enrollment losses not outweighed by SSA will be on budget guarantee</a:t>
            </a:r>
            <a:endParaRPr lang="en-US" i="1" dirty="0"/>
          </a:p>
          <a:p>
            <a:r>
              <a:rPr lang="en-US" i="1" dirty="0"/>
              <a:t>If district eligible, requires </a:t>
            </a:r>
            <a:r>
              <a:rPr lang="en-US" b="1" i="1" dirty="0"/>
              <a:t>board approval as funding through local property taxes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0B6AC-9E73-4E57-AF97-F271DF4586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Side Bar – Budget Guarantee</a:t>
            </a:r>
          </a:p>
        </p:txBody>
      </p:sp>
      <p:pic>
        <p:nvPicPr>
          <p:cNvPr id="5" name="Picture 4" descr="A picture containing gear, ware&#10;&#10;Description automatically generated">
            <a:extLst>
              <a:ext uri="{FF2B5EF4-FFF2-40B4-BE49-F238E27FC236}">
                <a16:creationId xmlns:a16="http://schemas.microsoft.com/office/drawing/2014/main" id="{4CBD7F65-C44D-4780-8C64-E096A8EE5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331777" y="5090570"/>
            <a:ext cx="1321225" cy="125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2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E92BCC-A81C-4499-8976-CF08CE5DF278}"/>
              </a:ext>
            </a:extLst>
          </p:cNvPr>
          <p:cNvSpPr txBox="1">
            <a:spLocks/>
          </p:cNvSpPr>
          <p:nvPr/>
        </p:nvSpPr>
        <p:spPr>
          <a:xfrm>
            <a:off x="5566741" y="2233409"/>
            <a:ext cx="5076092" cy="39827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Jan Miller-Hook</a:t>
            </a:r>
          </a:p>
          <a:p>
            <a:pPr lvl="1"/>
            <a:r>
              <a:rPr lang="en-US" dirty="0"/>
              <a:t>Email: jmiller-hook@ia-sb.org</a:t>
            </a:r>
          </a:p>
          <a:p>
            <a:pPr lvl="1"/>
            <a:r>
              <a:rPr lang="en-US" dirty="0"/>
              <a:t>Phone: 515-247-7031</a:t>
            </a:r>
          </a:p>
          <a:p>
            <a:pPr marL="0" indent="0">
              <a:buNone/>
            </a:pPr>
            <a:r>
              <a:rPr lang="en-US" sz="3200" dirty="0"/>
              <a:t>Shawn Snyder</a:t>
            </a:r>
          </a:p>
          <a:p>
            <a:pPr lvl="1"/>
            <a:r>
              <a:rPr lang="en-US" dirty="0"/>
              <a:t>Email: </a:t>
            </a:r>
            <a:r>
              <a:rPr lang="en-US" dirty="0">
                <a:hlinkClick r:id="rId2"/>
              </a:rPr>
              <a:t>ssnyder@ia-sb.org</a:t>
            </a:r>
            <a:endParaRPr lang="en-US" dirty="0"/>
          </a:p>
          <a:p>
            <a:pPr lvl="1"/>
            <a:r>
              <a:rPr lang="en-US" dirty="0"/>
              <a:t>Phone: 515-247-7054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27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F23426-7072-4132-AE75-D7D99446BD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Example – Declining Enrollments Impact on Regular Program Funding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3DBDB5-1BD4-47A4-84B9-32C7B4568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408" y="1293495"/>
            <a:ext cx="9075182" cy="1619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B9657C-9A07-420B-A2F9-536ADC429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376" y="3119628"/>
            <a:ext cx="9149214" cy="286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4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00678-5CB3-4E76-9AA8-67FAB19159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Trends:  Staffing Levels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06BA83-9714-4B79-8AF0-35FB0AACE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824" y="1420428"/>
            <a:ext cx="7883008" cy="4992536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F27D2AD7-CBC6-4244-9782-6A8901B4F6CE}"/>
              </a:ext>
            </a:extLst>
          </p:cNvPr>
          <p:cNvSpPr/>
          <p:nvPr/>
        </p:nvSpPr>
        <p:spPr>
          <a:xfrm rot="2059198">
            <a:off x="7444113" y="1828532"/>
            <a:ext cx="489358" cy="49262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1A12E2-5EDC-4363-8A93-43C450841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88" y="1120139"/>
            <a:ext cx="2529285" cy="499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7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00678-5CB3-4E76-9AA8-67FAB19159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Tax Rates (Pages 19-22)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04C791-3BFD-4E22-AE05-97BEE9507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03" y="1011856"/>
            <a:ext cx="11100014" cy="27078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45A107-5670-49FA-85A1-043F250EE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3929774"/>
            <a:ext cx="11062317" cy="253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4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00678-5CB3-4E76-9AA8-67FAB19159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Tax Rates – Comparisons (based on Served Enrollments within your AEA)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1DE7D8-7876-4B34-9874-323C24673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08" y="1354236"/>
            <a:ext cx="11394948" cy="5161788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E7C101B0-26C9-4633-807C-2CEDD2FCF319}"/>
              </a:ext>
            </a:extLst>
          </p:cNvPr>
          <p:cNvSpPr/>
          <p:nvPr/>
        </p:nvSpPr>
        <p:spPr>
          <a:xfrm>
            <a:off x="5851321" y="1608189"/>
            <a:ext cx="489358" cy="98665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8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00678-5CB3-4E76-9AA8-67FAB19159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Tax Rates – Comparisons (based Valuation Per Pupil within your AEA)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620DF5-99EF-4B99-8819-A47C66567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3" y="874824"/>
            <a:ext cx="11674136" cy="25541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4FF0B5-ED5E-4F77-98D1-A820EA3E4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53" y="3506680"/>
            <a:ext cx="11674136" cy="310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00678-5CB3-4E76-9AA8-67FAB19159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Income Surtax – Reduces Property Tax Amount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8884C8-B0F2-4348-B093-A33108EE3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16" y="1191051"/>
            <a:ext cx="11375772" cy="5120972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DADCB784-77C4-4BB4-B0AB-EAD1726CA278}"/>
              </a:ext>
            </a:extLst>
          </p:cNvPr>
          <p:cNvSpPr/>
          <p:nvPr/>
        </p:nvSpPr>
        <p:spPr>
          <a:xfrm rot="3556865">
            <a:off x="4901204" y="1901747"/>
            <a:ext cx="484632" cy="65973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A36D7D64-42D5-4EB8-B56A-B8890AE6F43D}"/>
              </a:ext>
            </a:extLst>
          </p:cNvPr>
          <p:cNvSpPr/>
          <p:nvPr/>
        </p:nvSpPr>
        <p:spPr>
          <a:xfrm rot="19768617">
            <a:off x="250193" y="1895303"/>
            <a:ext cx="484632" cy="51523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50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00678-5CB3-4E76-9AA8-67FAB19159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br>
              <a:rPr lang="en-US" dirty="0"/>
            </a:br>
            <a:r>
              <a:rPr lang="en-US" dirty="0"/>
              <a:t>Not Leveraging Shared Operational Functions Weightings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347194-5353-4981-81E4-06E82E28987B}"/>
              </a:ext>
            </a:extLst>
          </p:cNvPr>
          <p:cNvSpPr txBox="1"/>
          <p:nvPr/>
        </p:nvSpPr>
        <p:spPr>
          <a:xfrm>
            <a:off x="539931" y="5738949"/>
            <a:ext cx="10356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There is up to $152,000 available if provision maxed out.</a:t>
            </a:r>
          </a:p>
          <a:p>
            <a:r>
              <a:rPr lang="en-US" dirty="0"/>
              <a:t>However, funding of provision set to sunset after FY 2025.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098DFE-C2BB-42C0-A52C-D3A26E0EE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287" y="1085759"/>
            <a:ext cx="12192000" cy="2366642"/>
          </a:xfrm>
          <a:prstGeom prst="rect">
            <a:avLst/>
          </a:prstGeom>
        </p:spPr>
      </p:pic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E3815DE7-4A0A-4385-800F-3A61335D8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16" y="4273174"/>
            <a:ext cx="9544594" cy="1490116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B0463D0-FD9D-474D-A679-3E0D8BEFA335}"/>
              </a:ext>
            </a:extLst>
          </p:cNvPr>
          <p:cNvSpPr txBox="1">
            <a:spLocks/>
          </p:cNvSpPr>
          <p:nvPr/>
        </p:nvSpPr>
        <p:spPr>
          <a:xfrm>
            <a:off x="751514" y="3807538"/>
            <a:ext cx="9992496" cy="465636"/>
          </a:xfrm>
          <a:prstGeom prst="rect">
            <a:avLst/>
          </a:prstGeom>
          <a:ln>
            <a:noFill/>
          </a:ln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Helvetica Neue"/>
                <a:cs typeface="Helvetica Neue"/>
              </a:rPr>
              <a:t>Law Change – Impacts FY 2023 (Sharing for this school year 2021-2022)</a:t>
            </a:r>
          </a:p>
        </p:txBody>
      </p:sp>
    </p:spTree>
    <p:extLst>
      <p:ext uri="{BB962C8B-B14F-4D97-AF65-F5344CB8AC3E}">
        <p14:creationId xmlns:p14="http://schemas.microsoft.com/office/powerpoint/2010/main" val="302090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00678-5CB3-4E76-9AA8-67FAB19159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Categorical Fund Balances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7041EE-2A57-41F9-A0E7-C204AAB60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878" y="1091151"/>
            <a:ext cx="9448800" cy="419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7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3836B9-DAFB-4FC6-BEF2-84745720A1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Unspent Authorized Budget (UAB) is very important – district historic trend looks good.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Certified enrollments drive the budget – down from a couple of years ago – what will be the trend and impact on the future?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Served enrollments generate funding as well, but amount is down from prior years.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Potential to add a Voter approved PPEL? This can generate some additional funding for infrastructure purposes.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BA5A5-C55D-4B45-AB02-068FAD8FFA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School Finance Data: Summary</a:t>
            </a:r>
          </a:p>
        </p:txBody>
      </p:sp>
    </p:spTree>
    <p:extLst>
      <p:ext uri="{BB962C8B-B14F-4D97-AF65-F5344CB8AC3E}">
        <p14:creationId xmlns:p14="http://schemas.microsoft.com/office/powerpoint/2010/main" val="179889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831A35-4685-46BF-A095-3593DE67DB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" y="1183340"/>
            <a:ext cx="11430000" cy="4276165"/>
          </a:xfrm>
        </p:spPr>
        <p:txBody>
          <a:bodyPr/>
          <a:lstStyle/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4000" b="1" dirty="0"/>
              <a:t>???</a:t>
            </a:r>
          </a:p>
          <a:p>
            <a:pPr marL="0" indent="0" algn="ctr">
              <a:buNone/>
            </a:pPr>
            <a:r>
              <a:rPr lang="en-US" dirty="0"/>
              <a:t>What questions do you have?</a:t>
            </a:r>
          </a:p>
          <a:p>
            <a:pPr marL="0" indent="0" algn="ctr">
              <a:buNone/>
            </a:pPr>
            <a:r>
              <a:rPr lang="en-US" sz="4000" b="1" dirty="0"/>
              <a:t>???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 </a:t>
            </a:r>
            <a:endParaRPr lang="en-US" dirty="0"/>
          </a:p>
          <a:p>
            <a:pPr marL="0" indent="0">
              <a:buNone/>
            </a:pPr>
            <a:endParaRPr lang="en-US" b="1" dirty="0">
              <a:solidFill>
                <a:srgbClr val="005394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8EDF7-D386-43E4-8811-EC0135C7A5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???			Questions				???</a:t>
            </a:r>
          </a:p>
        </p:txBody>
      </p:sp>
    </p:spTree>
    <p:extLst>
      <p:ext uri="{BB962C8B-B14F-4D97-AF65-F5344CB8AC3E}">
        <p14:creationId xmlns:p14="http://schemas.microsoft.com/office/powerpoint/2010/main" val="179563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6E7ABFB-361A-462C-9BC1-1DD347DCD484}"/>
              </a:ext>
            </a:extLst>
          </p:cNvPr>
          <p:cNvSpPr txBox="1">
            <a:spLocks/>
          </p:cNvSpPr>
          <p:nvPr/>
        </p:nvSpPr>
        <p:spPr>
          <a:xfrm>
            <a:off x="2747412" y="836883"/>
            <a:ext cx="6232201" cy="8639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CC6600"/>
                </a:solidFill>
                <a:latin typeface="HelveticaNeueLT Std Med Cn" pitchFamily="34" charset="0"/>
                <a:cs typeface="HelveticaNeueLT Std Bold Cn"/>
              </a:rPr>
              <a:t>Agenda</a:t>
            </a:r>
            <a:br>
              <a:rPr lang="en-US" sz="4000" dirty="0">
                <a:solidFill>
                  <a:srgbClr val="CC6600"/>
                </a:solidFill>
                <a:latin typeface="HelveticaNeueLT Std Med Cn" pitchFamily="34" charset="0"/>
                <a:cs typeface="HelveticaNeueLT Std Bold Cn"/>
              </a:rPr>
            </a:br>
            <a:endParaRPr lang="en-US" sz="2400" dirty="0">
              <a:solidFill>
                <a:srgbClr val="CC6600"/>
              </a:solidFill>
              <a:latin typeface="HelveticaNeueLT Std Med Cn" pitchFamily="34" charset="0"/>
              <a:cs typeface="HelveticaNeueLT Std Bold Cn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30FA28B-3272-4886-9F1C-2BC8FCA5E969}"/>
              </a:ext>
            </a:extLst>
          </p:cNvPr>
          <p:cNvSpPr txBox="1">
            <a:spLocks/>
          </p:cNvSpPr>
          <p:nvPr/>
        </p:nvSpPr>
        <p:spPr>
          <a:xfrm>
            <a:off x="2747411" y="1613647"/>
            <a:ext cx="7678541" cy="3975495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Helvetica Neue"/>
                <a:cs typeface="Helvetica Neue"/>
              </a:rPr>
              <a:t>Review District Key Financial Information</a:t>
            </a:r>
          </a:p>
          <a:p>
            <a:r>
              <a:rPr lang="en-US" sz="3600" dirty="0">
                <a:latin typeface="Helvetica Neue"/>
                <a:cs typeface="Helvetica Neue"/>
              </a:rPr>
              <a:t>Analysis of the Future:  Projections for District</a:t>
            </a:r>
          </a:p>
          <a:p>
            <a:r>
              <a:rPr lang="en-US" sz="3600" dirty="0">
                <a:latin typeface="Helvetica Neue"/>
                <a:cs typeface="Helvetica Neue"/>
              </a:rPr>
              <a:t> Answer your questions</a:t>
            </a:r>
          </a:p>
        </p:txBody>
      </p:sp>
    </p:spTree>
    <p:extLst>
      <p:ext uri="{BB962C8B-B14F-4D97-AF65-F5344CB8AC3E}">
        <p14:creationId xmlns:p14="http://schemas.microsoft.com/office/powerpoint/2010/main" val="105158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065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895AAB9-3F54-4033-BEB0-061FEFBF669E}"/>
              </a:ext>
            </a:extLst>
          </p:cNvPr>
          <p:cNvSpPr txBox="1">
            <a:spLocks/>
          </p:cNvSpPr>
          <p:nvPr/>
        </p:nvSpPr>
        <p:spPr>
          <a:xfrm>
            <a:off x="866775" y="585788"/>
            <a:ext cx="10177743" cy="1467130"/>
          </a:xfrm>
          <a:prstGeom prst="rect">
            <a:avLst/>
          </a:prstGeom>
        </p:spPr>
        <p:txBody>
          <a:bodyPr rtlCol="0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>
                <a:solidFill>
                  <a:srgbClr val="CC6600"/>
                </a:solidFill>
                <a:hlinkClick r:id="rId2"/>
              </a:rPr>
              <a:t>5. FISCAL RESPONSIBILITY: </a:t>
            </a:r>
          </a:p>
          <a:p>
            <a:pPr>
              <a:defRPr/>
            </a:pPr>
            <a:br>
              <a:rPr lang="en-US" sz="4000" dirty="0">
                <a:solidFill>
                  <a:srgbClr val="CC6600"/>
                </a:solidFill>
              </a:rPr>
            </a:br>
            <a:r>
              <a:rPr lang="en-US" sz="2700" b="1" dirty="0">
                <a:solidFill>
                  <a:srgbClr val="CC6600"/>
                </a:solidFill>
              </a:rPr>
              <a:t>Sustain and enhance district resources through planning and fiduciary oversight</a:t>
            </a:r>
            <a:endParaRPr lang="en-US" sz="2700" b="1" dirty="0">
              <a:solidFill>
                <a:srgbClr val="CC6600"/>
              </a:solidFill>
              <a:cs typeface="HelveticaNeueLT Std Med Cn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05C84C-5D29-4D26-8B6E-D0BF2338822B}"/>
              </a:ext>
            </a:extLst>
          </p:cNvPr>
          <p:cNvSpPr/>
          <p:nvPr/>
        </p:nvSpPr>
        <p:spPr>
          <a:xfrm>
            <a:off x="1001245" y="2235947"/>
            <a:ext cx="8024813" cy="3231654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q"/>
              <a:defRPr/>
            </a:pPr>
            <a:r>
              <a:rPr lang="en-US" sz="2800" b="1" i="1" u="sng" dirty="0">
                <a:solidFill>
                  <a:prstClr val="black"/>
                </a:solidFill>
                <a:ea typeface="ＭＳ Ｐゴシック" pitchFamily="34" charset="-128"/>
              </a:rPr>
              <a:t>Financial Health</a:t>
            </a:r>
            <a:r>
              <a:rPr lang="en-US" sz="2400" i="1" dirty="0">
                <a:solidFill>
                  <a:prstClr val="black"/>
                </a:solidFill>
                <a:ea typeface="ＭＳ Ｐゴシック" pitchFamily="34" charset="-128"/>
              </a:rPr>
              <a:t> – </a:t>
            </a:r>
            <a:r>
              <a:rPr lang="en-US" sz="2400" i="1" dirty="0">
                <a:solidFill>
                  <a:srgbClr val="003366"/>
                </a:solidFill>
                <a:ea typeface="ＭＳ Ｐゴシック" pitchFamily="34" charset="-128"/>
              </a:rPr>
              <a:t>Monitors and evaluates the financial health of the district, ensuring accountability and transparency in board decision making</a:t>
            </a:r>
            <a:r>
              <a:rPr lang="en-US" sz="2400" i="1" dirty="0">
                <a:solidFill>
                  <a:prstClr val="black"/>
                </a:solidFill>
                <a:ea typeface="ＭＳ Ｐゴシック" pitchFamily="34" charset="-128"/>
              </a:rPr>
              <a:t>.</a:t>
            </a:r>
          </a:p>
          <a:p>
            <a:pPr marL="171450" indent="-171450">
              <a:buFont typeface="Wingdings" pitchFamily="2" charset="2"/>
              <a:buChar char="q"/>
              <a:defRPr/>
            </a:pPr>
            <a:endParaRPr lang="en-US" sz="800" i="1" dirty="0">
              <a:solidFill>
                <a:prstClr val="black"/>
              </a:solidFill>
              <a:ea typeface="ＭＳ Ｐゴシック" pitchFamily="34" charset="-128"/>
            </a:endParaRP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sz="2800" b="1" i="1" u="sng" dirty="0">
                <a:solidFill>
                  <a:prstClr val="black"/>
                </a:solidFill>
                <a:ea typeface="ＭＳ Ｐゴシック" pitchFamily="34" charset="-128"/>
              </a:rPr>
              <a:t>Financial Forecasting</a:t>
            </a:r>
            <a:r>
              <a:rPr lang="en-US" sz="2400" b="1" i="1" dirty="0">
                <a:solidFill>
                  <a:prstClr val="black"/>
                </a:solidFill>
                <a:ea typeface="ＭＳ Ｐゴシック" pitchFamily="34" charset="-128"/>
              </a:rPr>
              <a:t> </a:t>
            </a:r>
            <a:r>
              <a:rPr lang="en-US" sz="2400" i="1" dirty="0">
                <a:solidFill>
                  <a:prstClr val="black"/>
                </a:solidFill>
                <a:ea typeface="ＭＳ Ｐゴシック" pitchFamily="34" charset="-128"/>
              </a:rPr>
              <a:t>– </a:t>
            </a:r>
            <a:r>
              <a:rPr lang="en-US" sz="2400" i="1" dirty="0">
                <a:solidFill>
                  <a:srgbClr val="003366"/>
                </a:solidFill>
                <a:ea typeface="ＭＳ Ｐゴシック" pitchFamily="34" charset="-128"/>
              </a:rPr>
              <a:t>Ensures strong financial planning for the district.</a:t>
            </a:r>
          </a:p>
          <a:p>
            <a:pPr marL="171450" indent="-171450">
              <a:buFont typeface="Wingdings" pitchFamily="2" charset="2"/>
              <a:buChar char="q"/>
              <a:defRPr/>
            </a:pPr>
            <a:endParaRPr lang="en-US" sz="800" i="1" dirty="0">
              <a:solidFill>
                <a:prstClr val="black"/>
              </a:solidFill>
              <a:ea typeface="ＭＳ Ｐゴシック" pitchFamily="34" charset="-128"/>
            </a:endParaRP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sz="2800" b="1" i="1" u="sng" dirty="0">
                <a:solidFill>
                  <a:prstClr val="black"/>
                </a:solidFill>
                <a:ea typeface="ＭＳ Ｐゴシック" pitchFamily="34" charset="-128"/>
              </a:rPr>
              <a:t>Budgeting</a:t>
            </a:r>
            <a:r>
              <a:rPr lang="en-US" sz="2800" b="1" i="1" dirty="0">
                <a:solidFill>
                  <a:prstClr val="black"/>
                </a:solidFill>
                <a:ea typeface="ＭＳ Ｐゴシック" pitchFamily="34" charset="-128"/>
              </a:rPr>
              <a:t> </a:t>
            </a:r>
            <a:r>
              <a:rPr lang="en-US" sz="2400" i="1" dirty="0">
                <a:solidFill>
                  <a:prstClr val="black"/>
                </a:solidFill>
                <a:ea typeface="ＭＳ Ｐゴシック" pitchFamily="34" charset="-128"/>
              </a:rPr>
              <a:t>– </a:t>
            </a:r>
            <a:r>
              <a:rPr lang="en-US" sz="2400" i="1" dirty="0">
                <a:solidFill>
                  <a:srgbClr val="003366"/>
                </a:solidFill>
                <a:ea typeface="ＭＳ Ｐゴシック" pitchFamily="34" charset="-128"/>
              </a:rPr>
              <a:t>Ensures the district budget aligns with district goals and multi-year plans.</a:t>
            </a:r>
          </a:p>
          <a:p>
            <a:pPr>
              <a:defRPr/>
            </a:pPr>
            <a:endParaRPr lang="en-US" sz="800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66F4DE98-163C-425A-815A-BA2680009703}"/>
              </a:ext>
            </a:extLst>
          </p:cNvPr>
          <p:cNvSpPr/>
          <p:nvPr/>
        </p:nvSpPr>
        <p:spPr>
          <a:xfrm>
            <a:off x="155821" y="1784758"/>
            <a:ext cx="10888697" cy="3976382"/>
          </a:xfrm>
          <a:prstGeom prst="triangle">
            <a:avLst>
              <a:gd name="adj" fmla="val 49923"/>
            </a:avLst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209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001655E0-75A9-43D6-AB16-906D78DCCF4D}"/>
              </a:ext>
            </a:extLst>
          </p:cNvPr>
          <p:cNvSpPr txBox="1">
            <a:spLocks/>
          </p:cNvSpPr>
          <p:nvPr/>
        </p:nvSpPr>
        <p:spPr bwMode="auto">
          <a:xfrm>
            <a:off x="914400" y="196850"/>
            <a:ext cx="10569388" cy="142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>
                <a:solidFill>
                  <a:schemeClr val="accent2"/>
                </a:solidFill>
                <a:ea typeface="ＭＳ Ｐゴシック" pitchFamily="34" charset="-128"/>
              </a:rPr>
              <a:t>Is It Governance or is it Management?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3D7EBC30-6EE4-4EBE-9557-B804FF901C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0710699"/>
              </p:ext>
            </p:extLst>
          </p:nvPr>
        </p:nvGraphicFramePr>
        <p:xfrm>
          <a:off x="2173288" y="1299883"/>
          <a:ext cx="6396037" cy="4275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06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5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600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Governance – </a:t>
                      </a:r>
                    </a:p>
                    <a:p>
                      <a:pPr algn="ctr"/>
                      <a:r>
                        <a:rPr lang="en-US" sz="1800" dirty="0"/>
                        <a:t>Board’s Role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Management – Administration, staff Role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5136">
                <a:tc>
                  <a:txBody>
                    <a:bodyPr/>
                    <a:lstStyle/>
                    <a:p>
                      <a:r>
                        <a:rPr lang="en-US" sz="2000" dirty="0"/>
                        <a:t>Setting policy, goals, direction</a:t>
                      </a:r>
                      <a:r>
                        <a:rPr lang="en-US" sz="2000" baseline="0" dirty="0"/>
                        <a:t> that support mission</a:t>
                      </a:r>
                      <a:endParaRPr lang="en-US" sz="20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Leading the work of the organization;  Making decisions</a:t>
                      </a:r>
                      <a:r>
                        <a:rPr lang="en-US" sz="2000" baseline="0" dirty="0"/>
                        <a:t> to implement policy, goals, direction </a:t>
                      </a:r>
                      <a:endParaRPr lang="en-US" sz="2000" dirty="0"/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6561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2000" dirty="0"/>
                        <a:t>Focusing on larger issues, </a:t>
                      </a:r>
                      <a:r>
                        <a:rPr lang="en-US" sz="2000" baseline="0" dirty="0"/>
                        <a:t> providing oversight, evaluating of effectiveness and accomplishments</a:t>
                      </a:r>
                      <a:endParaRPr lang="en-US" sz="20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Establishing means to</a:t>
                      </a:r>
                      <a:r>
                        <a:rPr lang="en-US" sz="2000" baseline="0" dirty="0"/>
                        <a:t> accomplish ends set by the board.</a:t>
                      </a:r>
                      <a:endParaRPr lang="en-US" sz="2000" dirty="0"/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71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Source:  Carver, John,</a:t>
                      </a:r>
                      <a:r>
                        <a:rPr lang="en-US" sz="1100" baseline="0" dirty="0"/>
                        <a:t> Boards That Make a Difference</a:t>
                      </a:r>
                      <a:endParaRPr lang="en-US" sz="1100" dirty="0"/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843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001655E0-75A9-43D6-AB16-906D78DCCF4D}"/>
              </a:ext>
            </a:extLst>
          </p:cNvPr>
          <p:cNvSpPr txBox="1">
            <a:spLocks/>
          </p:cNvSpPr>
          <p:nvPr/>
        </p:nvSpPr>
        <p:spPr bwMode="auto">
          <a:xfrm>
            <a:off x="914400" y="196850"/>
            <a:ext cx="10569388" cy="142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>
                <a:solidFill>
                  <a:schemeClr val="accent2"/>
                </a:solidFill>
                <a:ea typeface="ＭＳ Ｐゴシック" pitchFamily="34" charset="-128"/>
              </a:rPr>
              <a:t>Is It Governance or is it Management?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15BCCD6-0D08-499D-8633-7BD980C781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0926623"/>
              </p:ext>
            </p:extLst>
          </p:nvPr>
        </p:nvGraphicFramePr>
        <p:xfrm>
          <a:off x="2178424" y="1272241"/>
          <a:ext cx="7037294" cy="4830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5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1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122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Governance – </a:t>
                      </a:r>
                    </a:p>
                    <a:p>
                      <a:pPr algn="ctr"/>
                      <a:r>
                        <a:rPr lang="en-US" sz="1800" i="1" dirty="0">
                          <a:solidFill>
                            <a:srgbClr val="FFFF00"/>
                          </a:solidFill>
                        </a:rPr>
                        <a:t>When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Boards Should Be</a:t>
                      </a:r>
                      <a:r>
                        <a:rPr lang="en-US" sz="1800" baseline="0" dirty="0">
                          <a:solidFill>
                            <a:srgbClr val="FFFF00"/>
                          </a:solidFill>
                        </a:rPr>
                        <a:t> Asking Questions</a:t>
                      </a:r>
                      <a:endParaRPr lang="en-US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Management – </a:t>
                      </a:r>
                    </a:p>
                    <a:p>
                      <a:pPr algn="ctr"/>
                      <a:r>
                        <a:rPr lang="en-US" sz="1800" i="1" dirty="0">
                          <a:solidFill>
                            <a:srgbClr val="FFFF00"/>
                          </a:solidFill>
                        </a:rPr>
                        <a:t>When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 Admin/Staff Should be Asking</a:t>
                      </a:r>
                      <a:r>
                        <a:rPr lang="en-US" sz="1800" baseline="0" dirty="0">
                          <a:solidFill>
                            <a:srgbClr val="FFFF00"/>
                          </a:solidFill>
                        </a:rPr>
                        <a:t> Questions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1224">
                <a:tc>
                  <a:txBody>
                    <a:bodyPr/>
                    <a:lstStyle/>
                    <a:p>
                      <a:r>
                        <a:rPr lang="en-US" sz="1800" dirty="0"/>
                        <a:t>Does it relate to the “big picture” – achievement of mission for students?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Does it relate to day-to-day</a:t>
                      </a:r>
                      <a:r>
                        <a:rPr lang="en-US" sz="1800" baseline="0" dirty="0"/>
                        <a:t> activities, operations?</a:t>
                      </a:r>
                      <a:endParaRPr lang="en-US" sz="18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857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/>
                        <a:t>Does it have to do with setting general</a:t>
                      </a:r>
                      <a:r>
                        <a:rPr lang="en-US" sz="1800" baseline="0" dirty="0"/>
                        <a:t> policy?</a:t>
                      </a:r>
                      <a:endParaRPr lang="en-US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Does it have to do with carrying</a:t>
                      </a:r>
                      <a:r>
                        <a:rPr lang="en-US" sz="1800" baseline="0" dirty="0"/>
                        <a:t> out policy in specific situations?</a:t>
                      </a:r>
                      <a:endParaRPr lang="en-US" sz="18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6591">
                <a:tc>
                  <a:txBody>
                    <a:bodyPr/>
                    <a:lstStyle/>
                    <a:p>
                      <a:r>
                        <a:rPr lang="en-US" sz="1800" dirty="0"/>
                        <a:t>Is it looking in</a:t>
                      </a:r>
                      <a:r>
                        <a:rPr lang="en-US" sz="1800" baseline="0" dirty="0"/>
                        <a:t> at the 10,000 foot level?  </a:t>
                      </a:r>
                      <a:endParaRPr lang="en-US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Is it being analyzed</a:t>
                      </a:r>
                      <a:r>
                        <a:rPr lang="en-US" sz="1800" baseline="0" dirty="0"/>
                        <a:t> and implemented at the building or classroom level or at the situational level?</a:t>
                      </a:r>
                      <a:endParaRPr lang="en-US" sz="18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93">
                <a:tc>
                  <a:txBody>
                    <a:bodyPr/>
                    <a:lstStyle/>
                    <a:p>
                      <a:r>
                        <a:rPr lang="en-US" sz="1800" dirty="0"/>
                        <a:t>Is it</a:t>
                      </a:r>
                      <a:r>
                        <a:rPr lang="en-US" sz="1800" baseline="0" dirty="0"/>
                        <a:t> setting direction of big picture goals?</a:t>
                      </a:r>
                      <a:endParaRPr lang="en-US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Is it moving the district in the direction set by the Board?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77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Source:  Carver, John,</a:t>
                      </a:r>
                      <a:r>
                        <a:rPr lang="en-US" sz="1100" baseline="0" dirty="0"/>
                        <a:t> Boards That Make a Difference</a:t>
                      </a:r>
                      <a:endParaRPr lang="en-US" sz="11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357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6E7ABFB-361A-462C-9BC1-1DD347DCD484}"/>
              </a:ext>
            </a:extLst>
          </p:cNvPr>
          <p:cNvSpPr txBox="1">
            <a:spLocks/>
          </p:cNvSpPr>
          <p:nvPr/>
        </p:nvSpPr>
        <p:spPr>
          <a:xfrm>
            <a:off x="2747412" y="633156"/>
            <a:ext cx="6232201" cy="8639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HelveticaNeueLT Std Med Cn" pitchFamily="34" charset="0"/>
                <a:ea typeface="+mj-ea"/>
                <a:cs typeface="HelveticaNeueLT Std Bold Cn"/>
              </a:rPr>
              <a:t>Financial Focus Data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HelveticaNeueLT Std Med Cn" pitchFamily="34" charset="0"/>
                <a:ea typeface="+mj-ea"/>
                <a:cs typeface="HelveticaNeueLT Std Bold Cn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HelveticaNeueLT Std Med Cn" pitchFamily="34" charset="0"/>
              <a:ea typeface="+mj-ea"/>
              <a:cs typeface="HelveticaNeueLT Std Bold Cn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474807C-2A27-4F91-ADBF-A6CAF8563DB9}"/>
              </a:ext>
            </a:extLst>
          </p:cNvPr>
          <p:cNvSpPr txBox="1">
            <a:spLocks/>
          </p:cNvSpPr>
          <p:nvPr/>
        </p:nvSpPr>
        <p:spPr>
          <a:xfrm>
            <a:off x="2116039" y="1497106"/>
            <a:ext cx="7010031" cy="4803257"/>
          </a:xfrm>
          <a:prstGeom prst="rect">
            <a:avLst/>
          </a:prstGeom>
          <a:ln>
            <a:noFill/>
          </a:ln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Helvetica Neue"/>
                <a:cs typeface="Helvetica Neue"/>
              </a:rPr>
              <a:t>Booklet has district specific data outlining important trends that impact the district’s financial condition.</a:t>
            </a:r>
          </a:p>
          <a:p>
            <a:r>
              <a:rPr lang="en-US" sz="2400" dirty="0">
                <a:latin typeface="Helvetica Neue"/>
                <a:cs typeface="Helvetica Neue"/>
              </a:rPr>
              <a:t>Enrollments</a:t>
            </a:r>
          </a:p>
          <a:p>
            <a:r>
              <a:rPr lang="en-US" sz="2400" dirty="0">
                <a:latin typeface="Helvetica Neue"/>
                <a:cs typeface="Helvetica Neue"/>
              </a:rPr>
              <a:t>Unspent Authorized Budget</a:t>
            </a:r>
          </a:p>
          <a:p>
            <a:r>
              <a:rPr lang="en-US" sz="2400" dirty="0">
                <a:latin typeface="Helvetica Neue"/>
                <a:cs typeface="Helvetica Neue"/>
              </a:rPr>
              <a:t>Solvency</a:t>
            </a:r>
          </a:p>
          <a:p>
            <a:r>
              <a:rPr lang="en-US" sz="2400" dirty="0">
                <a:latin typeface="Helvetica Neue"/>
                <a:cs typeface="Helvetica Neue"/>
              </a:rPr>
              <a:t>Revenues and Expenditures</a:t>
            </a:r>
          </a:p>
          <a:p>
            <a:r>
              <a:rPr lang="en-US" sz="2400" dirty="0">
                <a:latin typeface="Helvetica Neue"/>
                <a:cs typeface="Helvetica Neue"/>
              </a:rPr>
              <a:t>Expenditures Per Pupil</a:t>
            </a:r>
          </a:p>
          <a:p>
            <a:r>
              <a:rPr lang="en-US" sz="2400" dirty="0">
                <a:latin typeface="Helvetica Neue"/>
                <a:cs typeface="Helvetica Neue"/>
              </a:rPr>
              <a:t>Program Funding</a:t>
            </a:r>
          </a:p>
          <a:p>
            <a:r>
              <a:rPr lang="en-US" sz="2400" dirty="0">
                <a:latin typeface="Helvetica Neue"/>
                <a:cs typeface="Helvetica Neue"/>
              </a:rPr>
              <a:t>Property Taxes</a:t>
            </a:r>
          </a:p>
          <a:p>
            <a:r>
              <a:rPr lang="en-US" sz="2400" dirty="0">
                <a:latin typeface="Helvetica Neue"/>
                <a:cs typeface="Helvetica Neue"/>
              </a:rPr>
              <a:t>Other Key Data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Helvetica Neue"/>
              <a:cs typeface="Helvetica Neue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i="1" dirty="0">
                <a:latin typeface="Helvetica Neue"/>
                <a:cs typeface="Helvetica Neue"/>
              </a:rPr>
              <a:t>Note: Updated data with FY 2021 revenues and expenditures is preliminary and subject to change.</a:t>
            </a:r>
          </a:p>
        </p:txBody>
      </p:sp>
    </p:spTree>
    <p:extLst>
      <p:ext uri="{BB962C8B-B14F-4D97-AF65-F5344CB8AC3E}">
        <p14:creationId xmlns:p14="http://schemas.microsoft.com/office/powerpoint/2010/main" val="234930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749578-E96D-489F-B680-E4E8412C23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Dillon’s Rule vs. Home Rule and Funding Silos</a:t>
            </a:r>
          </a:p>
        </p:txBody>
      </p:sp>
    </p:spTree>
    <p:extLst>
      <p:ext uri="{BB962C8B-B14F-4D97-AF65-F5344CB8AC3E}">
        <p14:creationId xmlns:p14="http://schemas.microsoft.com/office/powerpoint/2010/main" val="237066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IASB">
  <a:themeElements>
    <a:clrScheme name="IASB Branded Colors">
      <a:dk1>
        <a:srgbClr val="000000"/>
      </a:dk1>
      <a:lt1>
        <a:sysClr val="window" lastClr="FFFFFF"/>
      </a:lt1>
      <a:dk2>
        <a:srgbClr val="5F6062"/>
      </a:dk2>
      <a:lt2>
        <a:srgbClr val="CCCDCE"/>
      </a:lt2>
      <a:accent1>
        <a:srgbClr val="005394"/>
      </a:accent1>
      <a:accent2>
        <a:srgbClr val="DC6B27"/>
      </a:accent2>
      <a:accent3>
        <a:srgbClr val="6CADDE"/>
      </a:accent3>
      <a:accent4>
        <a:srgbClr val="FFC000"/>
      </a:accent4>
      <a:accent5>
        <a:srgbClr val="70AD47"/>
      </a:accent5>
      <a:accent6>
        <a:srgbClr val="954F72"/>
      </a:accent6>
      <a:hlink>
        <a:srgbClr val="005394"/>
      </a:hlink>
      <a:folHlink>
        <a:srgbClr val="954F72"/>
      </a:folHlink>
    </a:clrScheme>
    <a:fontScheme name="IASB-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_IASB-BrandedPPT_template-updated" id="{DE66FED1-3E43-464C-A7FF-3B69FFFF1A36}" vid="{E3DB60B7-626C-41AC-8366-6BE210B9852B}"/>
    </a:ext>
  </a:extLst>
</a:theme>
</file>

<file path=ppt/theme/theme2.xml><?xml version="1.0" encoding="utf-8"?>
<a:theme xmlns:a="http://schemas.openxmlformats.org/drawingml/2006/main" name="1_IASB">
  <a:themeElements>
    <a:clrScheme name="IASB Branded Colors">
      <a:dk1>
        <a:srgbClr val="000000"/>
      </a:dk1>
      <a:lt1>
        <a:sysClr val="window" lastClr="FFFFFF"/>
      </a:lt1>
      <a:dk2>
        <a:srgbClr val="5F6062"/>
      </a:dk2>
      <a:lt2>
        <a:srgbClr val="CCCDCE"/>
      </a:lt2>
      <a:accent1>
        <a:srgbClr val="005394"/>
      </a:accent1>
      <a:accent2>
        <a:srgbClr val="DC6B27"/>
      </a:accent2>
      <a:accent3>
        <a:srgbClr val="6CADDE"/>
      </a:accent3>
      <a:accent4>
        <a:srgbClr val="FFC000"/>
      </a:accent4>
      <a:accent5>
        <a:srgbClr val="70AD47"/>
      </a:accent5>
      <a:accent6>
        <a:srgbClr val="954F72"/>
      </a:accent6>
      <a:hlink>
        <a:srgbClr val="005394"/>
      </a:hlink>
      <a:folHlink>
        <a:srgbClr val="954F72"/>
      </a:folHlink>
    </a:clrScheme>
    <a:fontScheme name="IASB-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_IASB-BrandedPPT_template-updated-2-21-2020" id="{798F50C5-600B-453F-9FB7-0987D1F893AB}" vid="{6807914C-7DEC-4DCA-BAA0-494AF4F7CD1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2019_IASB-BrandedPPT_template-updated</Template>
  <TotalTime>3287</TotalTime>
  <Words>1001</Words>
  <Application>Microsoft Office PowerPoint</Application>
  <PresentationFormat>Widescreen</PresentationFormat>
  <Paragraphs>131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HelveticaNeueLT Std Med Cn</vt:lpstr>
      <vt:lpstr>Calibri</vt:lpstr>
      <vt:lpstr>Helvetica Neue</vt:lpstr>
      <vt:lpstr>HelveticaNeueLT Std</vt:lpstr>
      <vt:lpstr>Arial</vt:lpstr>
      <vt:lpstr>Wingdings</vt:lpstr>
      <vt:lpstr>IASB</vt:lpstr>
      <vt:lpstr>1_IASB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Johnson</dc:creator>
  <cp:lastModifiedBy>Shawn Snyder</cp:lastModifiedBy>
  <cp:revision>238</cp:revision>
  <dcterms:created xsi:type="dcterms:W3CDTF">2019-08-22T20:30:34Z</dcterms:created>
  <dcterms:modified xsi:type="dcterms:W3CDTF">2022-01-18T13:22:28Z</dcterms:modified>
</cp:coreProperties>
</file>