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2977" r:id="rId7"/>
    <p:sldId id="2982" r:id="rId8"/>
    <p:sldId id="2986" r:id="rId9"/>
    <p:sldId id="2985" r:id="rId10"/>
    <p:sldId id="2987" r:id="rId11"/>
    <p:sldId id="2988" r:id="rId12"/>
    <p:sldId id="3000" r:id="rId13"/>
    <p:sldId id="2989" r:id="rId14"/>
    <p:sldId id="2990" r:id="rId15"/>
    <p:sldId id="2991" r:id="rId16"/>
    <p:sldId id="2992" r:id="rId17"/>
    <p:sldId id="2993" r:id="rId18"/>
    <p:sldId id="2994" r:id="rId19"/>
    <p:sldId id="2995" r:id="rId20"/>
    <p:sldId id="2996" r:id="rId21"/>
    <p:sldId id="2997" r:id="rId22"/>
    <p:sldId id="2998" r:id="rId23"/>
    <p:sldId id="2999" r:id="rId24"/>
    <p:sldId id="2983" r:id="rId25"/>
    <p:sldId id="3001" r:id="rId26"/>
    <p:sldId id="3002" r:id="rId27"/>
    <p:sldId id="3003" r:id="rId28"/>
    <p:sldId id="265" r:id="rId29"/>
    <p:sldId id="297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4082"/>
    <a:srgbClr val="402B56"/>
    <a:srgbClr val="7E4082"/>
    <a:srgbClr val="5C6670"/>
    <a:srgbClr val="A4A9AD"/>
    <a:srgbClr val="7C4182"/>
    <a:srgbClr val="E87722"/>
    <a:srgbClr val="932092"/>
    <a:srgbClr val="54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52"/>
    <p:restoredTop sz="96429"/>
  </p:normalViewPr>
  <p:slideViewPr>
    <p:cSldViewPr snapToGrid="0" snapToObjects="1" showGuides="1">
      <p:cViewPr varScale="1">
        <p:scale>
          <a:sx n="105" d="100"/>
          <a:sy n="105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CFD9A-A1B6-1045-822B-EB74DCF910ED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2C360-33FE-7941-B564-F41328E2B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3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2C360-33FE-7941-B564-F41328E2B2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4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179E5-9DBD-214F-AF43-72216D8B5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554" y="2212628"/>
            <a:ext cx="7132522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rgbClr val="73408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8E341B-1A05-8944-92E1-CFAC9276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554" y="4692303"/>
            <a:ext cx="7132522" cy="110518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7E408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212EB-DD5A-6A45-9301-2B7DEB3482A4}"/>
              </a:ext>
            </a:extLst>
          </p:cNvPr>
          <p:cNvSpPr txBox="1"/>
          <p:nvPr userDrawn="1"/>
        </p:nvSpPr>
        <p:spPr>
          <a:xfrm>
            <a:off x="400050" y="6415087"/>
            <a:ext cx="3343275" cy="214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402B56"/>
                </a:solidFill>
              </a:rPr>
              <a:t>©2021 Forecast5 Analytics, A Frontline Education Company.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7E6B88-51E1-D748-8075-ABB2FBD649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CA6D76-8957-754A-970E-5788322D28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06" y="0"/>
            <a:ext cx="12156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61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Cast 5Cast Plus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B7176B-6770-A647-BB8C-8B3A93ECDF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4393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F7A17CE-87E9-3B48-A28B-67C7985F3947}"/>
              </a:ext>
            </a:extLst>
          </p:cNvPr>
          <p:cNvGrpSpPr/>
          <p:nvPr userDrawn="1"/>
        </p:nvGrpSpPr>
        <p:grpSpPr>
          <a:xfrm>
            <a:off x="988941" y="287054"/>
            <a:ext cx="3124314" cy="320305"/>
            <a:chOff x="2248798" y="3155950"/>
            <a:chExt cx="5326752" cy="5461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A4962B-2E39-9246-98C3-4A6E7DC09F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616450" y="3155950"/>
              <a:ext cx="2959100" cy="5461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7F0CF5-581F-EC40-BE9F-99D2814C9E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248798" y="3155950"/>
              <a:ext cx="1803400" cy="5461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37E4EF-42A4-4D49-8C1A-3C3D5D90E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 Headline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BC9BE4-605B-0E43-87F9-E05433421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985" y="1818167"/>
            <a:ext cx="10523536" cy="411726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7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C2280A-1720-0B44-8996-0F519B56D1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28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65500D-EAAE-C34F-AB80-7346BCC05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9D1D5-0A7A-7C45-AC4F-0E816606D6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0817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side by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DA944A-6079-0E4A-96C9-FB3875CA97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77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78A42C-2022-1F4B-AEF6-580844E5C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DA124-8752-CD4F-8350-B110B1C2B75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46113-3A7B-864D-B5C1-951710E7E33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173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B9F5A8-8055-A145-8BE7-525616ACE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77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DE0599-43F4-6D43-A530-644EF444B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83372-0F5E-1E46-8BB3-B22FEEEF4D9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 click to add</a:t>
            </a:r>
            <a:br>
              <a:rPr lang="en-US" dirty="0"/>
            </a:br>
            <a:r>
              <a:rPr lang="en-US" dirty="0"/>
              <a:t>text 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618CF-8B54-1346-9749-B6E5705BDAC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676E9C6-5C14-8640-851E-221581C53D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29326" y="1700212"/>
            <a:ext cx="5357812" cy="42433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5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5097C1-EC51-CC41-8355-2AD167942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7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1BD5EC-D971-2C40-881D-9220E0679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3031" y="1832220"/>
            <a:ext cx="8262601" cy="1201727"/>
          </a:xfrm>
        </p:spPr>
        <p:txBody>
          <a:bodyPr anchor="t"/>
          <a:lstStyle/>
          <a:p>
            <a:r>
              <a:rPr lang="en-US" dirty="0"/>
              <a:t>Text Headline Second Line Optional Text Headline Second Line Optional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189FE5-E57B-9347-9885-A2E78F52F7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6913" y="3121331"/>
            <a:ext cx="8261487" cy="2198669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Click to 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1237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ED9405-1580-0F44-80CB-9ADA3B1A8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778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A9FC74-4CA1-EF48-B4AC-2B3D21FB9E4F}"/>
              </a:ext>
            </a:extLst>
          </p:cNvPr>
          <p:cNvSpPr/>
          <p:nvPr userDrawn="1"/>
        </p:nvSpPr>
        <p:spPr>
          <a:xfrm>
            <a:off x="-1" y="1514475"/>
            <a:ext cx="12192001" cy="3629026"/>
          </a:xfrm>
          <a:prstGeom prst="rect">
            <a:avLst/>
          </a:prstGeom>
          <a:solidFill>
            <a:schemeClr val="bg1">
              <a:alpha val="747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946AD-DF82-FF42-BB84-0C51BD1B9C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5887" y="2200275"/>
            <a:ext cx="4229101" cy="29718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67A6EB9-E30D-4F41-839B-1EE21989C4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2139" y="2209800"/>
            <a:ext cx="5099901" cy="29718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5507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A6CBD8-33DF-8942-AEAA-91A5E961CE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1"/>
            <a:ext cx="12191998" cy="6947555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67A6EB9-E30D-4F41-839B-1EE21989C4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66875" y="1609726"/>
            <a:ext cx="9105900" cy="196215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"Click To Add Text Click To Add Text Click To Add Text Click To Add Text Click To Add Text Click To Add"</a:t>
            </a:r>
          </a:p>
          <a:p>
            <a:pPr lvl="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028DA-ADC6-1049-8B43-2672C14E0F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2238" y="3800477"/>
            <a:ext cx="4286250" cy="700087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68270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FDA8B1-88B1-F74F-9745-5D5AB1668F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0635"/>
            <a:ext cx="12264272" cy="6918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DFFB3-7912-7A41-9CF1-C69A05FB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10516733" cy="693964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add text here click to add text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96EEF-3859-C24F-9CD8-34671939E5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5216978"/>
            <a:ext cx="9610498" cy="65200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 here click to add text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F935E74-0607-7D41-9F85-8B6F3784B7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468" y="1167492"/>
            <a:ext cx="10516053" cy="392702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2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6A0698-D9E4-B24D-BB82-44542A4E8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0635"/>
            <a:ext cx="12264272" cy="6918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0C7700-FC4F-BB47-9657-73B0368CE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add text here add text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3F581F-182F-3B42-A7AA-F357A6B55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4A938-8C49-4142-B554-5D92FB0AE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2609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C5F3E6-AF34-A64E-9252-9EFF2DDB0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7786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335AA1-95FF-894B-8B76-754C59B8D8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3675" y="6372392"/>
            <a:ext cx="4114800" cy="365125"/>
          </a:xfrm>
        </p:spPr>
        <p:txBody>
          <a:bodyPr/>
          <a:lstStyle>
            <a:lvl1pPr>
              <a:defRPr sz="700">
                <a:solidFill>
                  <a:srgbClr val="7C4182"/>
                </a:solidFill>
              </a:defRPr>
            </a:lvl1pPr>
          </a:lstStyle>
          <a:p>
            <a:r>
              <a:rPr lang="en-US" dirty="0"/>
              <a:t>©2021 Forecast5 Analytics, A Frontline Education Company.</a:t>
            </a:r>
          </a:p>
        </p:txBody>
      </p:sp>
    </p:spTree>
    <p:extLst>
      <p:ext uri="{BB962C8B-B14F-4D97-AF65-F5344CB8AC3E}">
        <p14:creationId xmlns:p14="http://schemas.microsoft.com/office/powerpoint/2010/main" val="410053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5/Front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9FE6B3-52FF-1745-8F79-B70A1A13692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EC5996-5ADF-AB4A-B345-A738E942722D}"/>
                </a:ext>
              </a:extLst>
            </p:cNvPr>
            <p:cNvSpPr/>
            <p:nvPr userDrawn="1"/>
          </p:nvSpPr>
          <p:spPr>
            <a:xfrm>
              <a:off x="9978887" y="6072809"/>
              <a:ext cx="2213113" cy="785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CBE6C4-C662-0648-BEE3-9E20C5936B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70000"/>
            </a:blip>
            <a:srcRect b="130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outerShdw blurRad="50800" dist="50800" dir="774868" sx="1000" sy="1000" algn="ctr" rotWithShape="0">
                <a:srgbClr val="000000"/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B8D5A6-B9B1-5148-ADAE-472064EFC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29467" y="2488979"/>
              <a:ext cx="9084906" cy="161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7716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988292-2222-4449-8A5D-C1F81C2E52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9865"/>
            <a:ext cx="12192000" cy="6877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C6036-4F4A-4C44-BB9F-38E3A61D9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979" y="2674109"/>
            <a:ext cx="10515600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rgbClr val="734082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335AA1-95FF-894B-8B76-754C59B8D8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3675" y="6372392"/>
            <a:ext cx="4114800" cy="365125"/>
          </a:xfrm>
          <a:noFill/>
        </p:spPr>
        <p:txBody>
          <a:bodyPr/>
          <a:lstStyle>
            <a:lvl1pPr>
              <a:defRPr>
                <a:solidFill>
                  <a:srgbClr val="402B56"/>
                </a:solidFill>
              </a:defRPr>
            </a:lvl1pPr>
          </a:lstStyle>
          <a:p>
            <a:r>
              <a:rPr lang="en-US" dirty="0"/>
              <a:t>©2021 Forecast5 Analytics, A Frontline Education Company.</a:t>
            </a:r>
          </a:p>
        </p:txBody>
      </p:sp>
    </p:spTree>
    <p:extLst>
      <p:ext uri="{BB962C8B-B14F-4D97-AF65-F5344CB8AC3E}">
        <p14:creationId xmlns:p14="http://schemas.microsoft.com/office/powerpoint/2010/main" val="1318967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Maps Analytics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935F58-9210-5C43-AB61-EE895AF44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19870E-C022-2C42-9616-30FDBDB6A3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727" y="414493"/>
            <a:ext cx="1187337" cy="34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0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2525FF-14C9-4741-8326-FB4C894125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7E4EF-42A4-4D49-8C1A-3C3D5D90E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065DC-2A33-CA46-A195-322E4B89D0C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528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665578-4C5B-5E40-8ADA-964C89DD85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7E4EF-42A4-4D49-8C1A-3C3D5D90E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 Headline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BC9BE4-605B-0E43-87F9-E05433421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985" y="1730828"/>
            <a:ext cx="10523536" cy="420460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2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Sight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3007A0C-C039-9E45-A3B3-DFFD11130A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7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7E4EF-42A4-4D49-8C1A-3C3D5D90E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 Headline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BC9BE4-605B-0E43-87F9-E05433421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985" y="1818167"/>
            <a:ext cx="10523536" cy="411726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109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Lab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201792-E083-0E40-A720-D75976B755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933"/>
            <a:ext cx="12192000" cy="6877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7E4EF-42A4-4D49-8C1A-3C3D5D90E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 Headline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BC9BE4-605B-0E43-87F9-E05433421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985" y="1818167"/>
            <a:ext cx="10523536" cy="411726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7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Maps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899920-A9AE-1140-839B-DA31C7B53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933"/>
            <a:ext cx="12192000" cy="6877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7E4EF-42A4-4D49-8C1A-3C3D5D90E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 Headline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BC9BE4-605B-0E43-87F9-E05433421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985" y="1818167"/>
            <a:ext cx="10523536" cy="411726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784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Cast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35B4EA-642C-EE47-809D-F5FAB8FFBE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7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7E4EF-42A4-4D49-8C1A-3C3D5D90E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 Headline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BC9BE4-605B-0E43-87F9-E05433421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985" y="1818167"/>
            <a:ext cx="10523536" cy="411726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4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Cast Plus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1F42C85-589D-594B-95E2-9AAC874AD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4393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38373E-5D97-8846-AB8B-5F72364A09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421" y="287054"/>
            <a:ext cx="1735609" cy="320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7E4EF-42A4-4D49-8C1A-3C3D5D90E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 Headline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BC9BE4-605B-0E43-87F9-E05433421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985" y="1818167"/>
            <a:ext cx="10523536" cy="411726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42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091DE2-900C-9543-91A8-F2D69C6A2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Text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91E14-7212-8748-AB5C-EB10A8C14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33053C6-66A5-6544-860D-74B4F9583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68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rgbClr val="402B56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©2021 Forecast5 Analytics, A Frontline Education Company.</a:t>
            </a:r>
          </a:p>
        </p:txBody>
      </p:sp>
    </p:spTree>
    <p:extLst>
      <p:ext uri="{BB962C8B-B14F-4D97-AF65-F5344CB8AC3E}">
        <p14:creationId xmlns:p14="http://schemas.microsoft.com/office/powerpoint/2010/main" val="387238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3" r:id="rId16"/>
    <p:sldLayoutId id="2147483656" r:id="rId17"/>
    <p:sldLayoutId id="2147483657" r:id="rId18"/>
    <p:sldLayoutId id="2147483661" r:id="rId19"/>
    <p:sldLayoutId id="2147483662" r:id="rId20"/>
    <p:sldLayoutId id="2147483674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73408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5C6670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5C6670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5C6670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5C6670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5C667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BE7D-C29E-1E41-A50B-F050F1AC3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54" y="1801368"/>
            <a:ext cx="8420318" cy="1627632"/>
          </a:xfrm>
        </p:spPr>
        <p:txBody>
          <a:bodyPr anchor="ctr">
            <a:normAutofit fontScale="90000"/>
          </a:bodyPr>
          <a:lstStyle/>
          <a:p>
            <a:r>
              <a:rPr lang="en-US" sz="4000" dirty="0"/>
              <a:t>Clarinda Board presentation: a financial review and 5-year outlook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CC6F9-B756-7A41-AA26-0C11C9D31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354" y="3677890"/>
            <a:ext cx="6944134" cy="936972"/>
          </a:xfrm>
        </p:spPr>
        <p:txBody>
          <a:bodyPr/>
          <a:lstStyle/>
          <a:p>
            <a:r>
              <a:rPr lang="en-US" dirty="0"/>
              <a:t>Lora Appenzeller</a:t>
            </a:r>
          </a:p>
          <a:p>
            <a:r>
              <a:rPr lang="en-US" dirty="0"/>
              <a:t>January 19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307033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>
            <a:normAutofit/>
          </a:bodyPr>
          <a:lstStyle/>
          <a:p>
            <a:r>
              <a:rPr lang="en-US" dirty="0"/>
              <a:t>Key Assumptions in General Fund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8603" y="946260"/>
            <a:ext cx="8391284" cy="53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77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>
            <a:normAutofit/>
          </a:bodyPr>
          <a:lstStyle/>
          <a:p>
            <a:r>
              <a:rPr lang="en-US" dirty="0"/>
              <a:t>Key Results in General Fund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09412" y="946260"/>
            <a:ext cx="7749666" cy="53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2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>
            <a:normAutofit/>
          </a:bodyPr>
          <a:lstStyle/>
          <a:p>
            <a:r>
              <a:rPr lang="en-US" dirty="0"/>
              <a:t>Key Results in General Fund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47346" y="1078993"/>
            <a:ext cx="9032541" cy="471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80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>
            <a:normAutofit/>
          </a:bodyPr>
          <a:lstStyle/>
          <a:p>
            <a:r>
              <a:rPr lang="en-US" dirty="0"/>
              <a:t>Key Results in General Fund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18364" y="688778"/>
            <a:ext cx="7479332" cy="581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48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>
            <a:normAutofit/>
          </a:bodyPr>
          <a:lstStyle/>
          <a:p>
            <a:r>
              <a:rPr lang="en-US" dirty="0"/>
              <a:t>Key Results in General Fund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78642" y="688778"/>
            <a:ext cx="7358775" cy="581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57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>
            <a:normAutofit/>
          </a:bodyPr>
          <a:lstStyle/>
          <a:p>
            <a:r>
              <a:rPr lang="en-US" dirty="0"/>
              <a:t>Unspent Authorized Budget Report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9460" y="768096"/>
            <a:ext cx="9330894" cy="529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96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>
            <a:normAutofit/>
          </a:bodyPr>
          <a:lstStyle/>
          <a:p>
            <a:r>
              <a:rPr lang="en-US" dirty="0"/>
              <a:t>Unspent Authorized Budget Report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9459" y="950976"/>
            <a:ext cx="10288787" cy="45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70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Solvency &amp; Cash Reserve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9459" y="1014721"/>
            <a:ext cx="10288787" cy="438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94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Tax Rate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6691" y="1014721"/>
            <a:ext cx="10778618" cy="506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4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Three Important Projections for FY22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3621" y="1014721"/>
            <a:ext cx="9724758" cy="506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6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298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Three Important Projections for FY22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02992" y="724437"/>
            <a:ext cx="6986015" cy="610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8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BB0B8-F90F-8445-8AEB-CDE34FC02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196584B-3A3E-470A-8B54-94F72242B7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20BF43-3334-4219-A0A0-8DDDF2F6D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77" y="119062"/>
            <a:ext cx="9686925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5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20BF43-3334-4219-A0A0-8DDDF2F6DA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5924" y="119062"/>
            <a:ext cx="9474231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90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20BF43-3334-4219-A0A0-8DDDF2F6DA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54848" y="603503"/>
            <a:ext cx="8060332" cy="633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71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20BF43-3334-4219-A0A0-8DDDF2F6D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773" y="649415"/>
            <a:ext cx="8322393" cy="56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66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D4F10-195E-7743-8373-5F5050DCFD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692" y="0"/>
            <a:ext cx="7363461" cy="126134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7C4182"/>
                </a:solidFill>
              </a:rPr>
              <a:t>Questions? Contact Us: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8D1375-1C48-144B-9818-71B144A62C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02B56"/>
                </a:solidFill>
              </a:rPr>
              <a:t>©2021 Forecast5 Analytics. All Rights Reserved.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93428E-8960-9E4B-9B04-3AD2F10790A6}"/>
              </a:ext>
            </a:extLst>
          </p:cNvPr>
          <p:cNvSpPr txBox="1"/>
          <p:nvPr/>
        </p:nvSpPr>
        <p:spPr>
          <a:xfrm>
            <a:off x="1963823" y="1400176"/>
            <a:ext cx="4747011" cy="93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67" dirty="0">
                <a:solidFill>
                  <a:prstClr val="black">
                    <a:lumMod val="50000"/>
                    <a:lumOff val="50000"/>
                  </a:prstClr>
                </a:solidFill>
                <a:latin typeface="Proxima Nova Semibold" panose="02000506030000020004" pitchFamily="2" charset="0"/>
              </a:rPr>
              <a:t>Lora Appenzeller</a:t>
            </a:r>
          </a:p>
          <a:p>
            <a:pPr lvl="0"/>
            <a:r>
              <a:rPr lang="en-US" sz="1333" b="1" dirty="0">
                <a:solidFill>
                  <a:prstClr val="black">
                    <a:lumMod val="50000"/>
                    <a:lumOff val="50000"/>
                  </a:prstClr>
                </a:solidFill>
                <a:latin typeface="Proxima Nova Semibold" panose="02000506030000020004" pitchFamily="2" charset="0"/>
              </a:rPr>
              <a:t>Senior Advisor, Analytics</a:t>
            </a:r>
          </a:p>
          <a:p>
            <a:pPr lvl="0"/>
            <a:r>
              <a:rPr lang="en-US" sz="1200" b="1" dirty="0">
                <a:solidFill>
                  <a:prstClr val="black">
                    <a:lumMod val="50000"/>
                    <a:lumOff val="50000"/>
                  </a:prstClr>
                </a:solidFill>
                <a:latin typeface="Proxima Nova Semibold" panose="02000506030000020004" pitchFamily="2" charset="0"/>
              </a:rPr>
              <a:t>lappenzeller@forecast5analytics.com</a:t>
            </a:r>
          </a:p>
          <a:p>
            <a:pPr lvl="0"/>
            <a:r>
              <a:rPr lang="en-US" sz="1067" b="1" dirty="0">
                <a:solidFill>
                  <a:prstClr val="black">
                    <a:lumMod val="50000"/>
                    <a:lumOff val="50000"/>
                  </a:prstClr>
                </a:solidFill>
                <a:latin typeface="Proxima Nova Semibold" panose="02000506030000020004" pitchFamily="2" charset="0"/>
              </a:rPr>
              <a:t>515.518.6032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4E629A-4203-B848-A131-7F6BCBF7BA80}"/>
              </a:ext>
            </a:extLst>
          </p:cNvPr>
          <p:cNvSpPr txBox="1"/>
          <p:nvPr/>
        </p:nvSpPr>
        <p:spPr>
          <a:xfrm>
            <a:off x="1973348" y="2815999"/>
            <a:ext cx="4747011" cy="93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67" dirty="0">
                <a:solidFill>
                  <a:prstClr val="black">
                    <a:lumMod val="50000"/>
                    <a:lumOff val="50000"/>
                  </a:prstClr>
                </a:solidFill>
                <a:latin typeface="Proxima Nova Semibold" panose="02000506030000020004" pitchFamily="2" charset="0"/>
              </a:rPr>
              <a:t>Shannon Duus</a:t>
            </a:r>
          </a:p>
          <a:p>
            <a:pPr lvl="0"/>
            <a:r>
              <a:rPr lang="en-US" sz="1333" b="1" dirty="0">
                <a:solidFill>
                  <a:prstClr val="black">
                    <a:lumMod val="50000"/>
                    <a:lumOff val="50000"/>
                  </a:prstClr>
                </a:solidFill>
                <a:latin typeface="Proxima Nova Semibold" panose="02000506030000020004" pitchFamily="2" charset="0"/>
              </a:rPr>
              <a:t>Advisor, Analytics</a:t>
            </a:r>
          </a:p>
          <a:p>
            <a:pPr lvl="0"/>
            <a:r>
              <a:rPr lang="en-US" sz="1200" b="1" dirty="0">
                <a:solidFill>
                  <a:prstClr val="black">
                    <a:lumMod val="50000"/>
                    <a:lumOff val="50000"/>
                  </a:prstClr>
                </a:solidFill>
                <a:latin typeface="Proxima Nova Semibold" panose="02000506030000020004" pitchFamily="2" charset="0"/>
              </a:rPr>
              <a:t>sduus@forecast5analytics.com</a:t>
            </a:r>
          </a:p>
          <a:p>
            <a:pPr lvl="0"/>
            <a:r>
              <a:rPr lang="en-US" sz="1067" b="1" dirty="0">
                <a:solidFill>
                  <a:prstClr val="black">
                    <a:lumMod val="50000"/>
                    <a:lumOff val="50000"/>
                  </a:prstClr>
                </a:solidFill>
                <a:latin typeface="Proxima Nova Semibold" panose="02000506030000020004" pitchFamily="2" charset="0"/>
              </a:rPr>
              <a:t>515.518.6033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BFEB8D-4A1B-0644-9DD9-DF967A7EC562}"/>
              </a:ext>
            </a:extLst>
          </p:cNvPr>
          <p:cNvSpPr/>
          <p:nvPr/>
        </p:nvSpPr>
        <p:spPr>
          <a:xfrm>
            <a:off x="488497" y="1142998"/>
            <a:ext cx="1276691" cy="1289958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2DCA87-AF64-4447-900A-5573A3390921}"/>
              </a:ext>
            </a:extLst>
          </p:cNvPr>
          <p:cNvSpPr/>
          <p:nvPr/>
        </p:nvSpPr>
        <p:spPr>
          <a:xfrm>
            <a:off x="488497" y="2627537"/>
            <a:ext cx="1276691" cy="1289958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DE3EC6-45E9-49D2-B32F-1F0043EBF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30" y="1215522"/>
            <a:ext cx="1188823" cy="1188823"/>
          </a:xfrm>
          <a:prstGeom prst="rect">
            <a:avLst/>
          </a:prstGeom>
        </p:spPr>
      </p:pic>
      <p:pic>
        <p:nvPicPr>
          <p:cNvPr id="14" name="Picture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519F416-0ED0-47A0-B048-7691BFDB6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68" y="2710925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27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956424-F2D1-8947-AC39-A48250145053}"/>
              </a:ext>
            </a:extLst>
          </p:cNvPr>
          <p:cNvSpPr/>
          <p:nvPr/>
        </p:nvSpPr>
        <p:spPr>
          <a:xfrm>
            <a:off x="9255211" y="1260389"/>
            <a:ext cx="1037967" cy="1070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B76441-C5CB-AB44-AC7A-B644D347E33B}"/>
              </a:ext>
            </a:extLst>
          </p:cNvPr>
          <p:cNvGrpSpPr/>
          <p:nvPr/>
        </p:nvGrpSpPr>
        <p:grpSpPr>
          <a:xfrm>
            <a:off x="348193" y="1779589"/>
            <a:ext cx="5568933" cy="1314909"/>
            <a:chOff x="348193" y="1779589"/>
            <a:chExt cx="5568933" cy="131490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1E2656-A45C-4197-97EE-7E9638A0813D}"/>
                </a:ext>
              </a:extLst>
            </p:cNvPr>
            <p:cNvSpPr/>
            <p:nvPr/>
          </p:nvSpPr>
          <p:spPr>
            <a:xfrm>
              <a:off x="348193" y="2448167"/>
              <a:ext cx="55689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solidFill>
                    <a:srgbClr val="707372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Develop budgets, create projections, </a:t>
              </a:r>
              <a:br>
                <a:rPr lang="en-US" dirty="0">
                  <a:solidFill>
                    <a:srgbClr val="707372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</a:br>
              <a:r>
                <a:rPr lang="en-US" dirty="0">
                  <a:solidFill>
                    <a:srgbClr val="707372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and model scenarios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BE09ED7-71E0-4621-9110-60B199548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487" y="1779589"/>
              <a:ext cx="4396968" cy="482962"/>
            </a:xfrm>
            <a:prstGeom prst="rect">
              <a:avLst/>
            </a:prstGeom>
          </p:spPr>
        </p:pic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8902D2-B1C1-F047-BDDB-FB42EA96DE0C}"/>
              </a:ext>
            </a:extLst>
          </p:cNvPr>
          <p:cNvCxnSpPr>
            <a:cxnSpLocks/>
          </p:cNvCxnSpPr>
          <p:nvPr/>
        </p:nvCxnSpPr>
        <p:spPr>
          <a:xfrm flipH="1">
            <a:off x="744046" y="3552752"/>
            <a:ext cx="5152489" cy="0"/>
          </a:xfrm>
          <a:prstGeom prst="line">
            <a:avLst/>
          </a:prstGeom>
          <a:ln w="47625" cap="rnd">
            <a:solidFill>
              <a:schemeClr val="bg2">
                <a:lumMod val="9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46D27DDF-60AB-884E-9B25-A11EE66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331"/>
            <a:ext cx="10515600" cy="749060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>
                <a:solidFill>
                  <a:srgbClr val="7C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Analytics Solutions For K-12 Education</a:t>
            </a:r>
            <a:endParaRPr lang="en-US" sz="3600" dirty="0">
              <a:solidFill>
                <a:srgbClr val="7C418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F783C3-1F10-504A-B952-24A3FEEC4DA1}"/>
              </a:ext>
            </a:extLst>
          </p:cNvPr>
          <p:cNvGrpSpPr/>
          <p:nvPr/>
        </p:nvGrpSpPr>
        <p:grpSpPr>
          <a:xfrm>
            <a:off x="6096000" y="1699902"/>
            <a:ext cx="5311589" cy="3901652"/>
            <a:chOff x="6096000" y="1699902"/>
            <a:chExt cx="5311589" cy="390165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755E4DD-2E8E-2143-B7E1-4810C5BEF3CE}"/>
                </a:ext>
              </a:extLst>
            </p:cNvPr>
            <p:cNvCxnSpPr/>
            <p:nvPr/>
          </p:nvCxnSpPr>
          <p:spPr>
            <a:xfrm>
              <a:off x="6096000" y="1699902"/>
              <a:ext cx="0" cy="3901652"/>
            </a:xfrm>
            <a:prstGeom prst="line">
              <a:avLst/>
            </a:prstGeom>
            <a:ln w="47625" cap="rnd">
              <a:solidFill>
                <a:schemeClr val="bg2">
                  <a:lumMod val="9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2BA094B-58AC-0543-BAC5-C5BBECDD0B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08034" y="3543788"/>
              <a:ext cx="5199555" cy="0"/>
            </a:xfrm>
            <a:prstGeom prst="line">
              <a:avLst/>
            </a:prstGeom>
            <a:ln w="47625" cap="rnd">
              <a:solidFill>
                <a:schemeClr val="bg2">
                  <a:lumMod val="9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C82C5C-0DC3-B244-8EE1-50C974C27F49}"/>
              </a:ext>
            </a:extLst>
          </p:cNvPr>
          <p:cNvGrpSpPr/>
          <p:nvPr/>
        </p:nvGrpSpPr>
        <p:grpSpPr>
          <a:xfrm>
            <a:off x="6328563" y="1796332"/>
            <a:ext cx="5503979" cy="1263835"/>
            <a:chOff x="6328563" y="1796332"/>
            <a:chExt cx="5503979" cy="1263835"/>
          </a:xfrm>
        </p:grpSpPr>
        <p:sp>
          <p:nvSpPr>
            <p:cNvPr id="29" name="Google Shape;351;p53">
              <a:extLst>
                <a:ext uri="{FF2B5EF4-FFF2-40B4-BE49-F238E27FC236}">
                  <a16:creationId xmlns:a16="http://schemas.microsoft.com/office/drawing/2014/main" id="{5AE68267-B21E-4965-AE02-8DA31689F8EC}"/>
                </a:ext>
              </a:extLst>
            </p:cNvPr>
            <p:cNvSpPr txBox="1"/>
            <p:nvPr/>
          </p:nvSpPr>
          <p:spPr>
            <a:xfrm>
              <a:off x="6328563" y="2448167"/>
              <a:ext cx="5503979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707372"/>
                  </a:solidFill>
                  <a:ea typeface="Arial"/>
                  <a:cs typeface="Arial"/>
                  <a:sym typeface="Arial"/>
                </a:rPr>
                <a:t>Analyze data to quickly generate new </a:t>
              </a:r>
              <a:br>
                <a:rPr lang="en-US" dirty="0">
                  <a:solidFill>
                    <a:srgbClr val="707372"/>
                  </a:solidFill>
                  <a:ea typeface="Arial"/>
                  <a:cs typeface="Arial"/>
                  <a:sym typeface="Arial"/>
                </a:rPr>
              </a:br>
              <a:r>
                <a:rPr lang="en-US" dirty="0">
                  <a:solidFill>
                    <a:srgbClr val="707372"/>
                  </a:solidFill>
                  <a:ea typeface="Arial"/>
                  <a:cs typeface="Arial"/>
                  <a:sym typeface="Arial"/>
                </a:rPr>
                <a:t>perspectives on organizational performance.</a:t>
              </a:r>
              <a:endParaRPr dirty="0">
                <a:solidFill>
                  <a:srgbClr val="707372"/>
                </a:solidFill>
                <a:ea typeface="Arial"/>
                <a:cs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F40C5F-B1F7-A04C-9134-25A9120C5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7232" y="1796332"/>
              <a:ext cx="1681162" cy="48495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90FF378-47B5-3C4E-8473-D32D76035F3B}"/>
              </a:ext>
            </a:extLst>
          </p:cNvPr>
          <p:cNvGrpSpPr/>
          <p:nvPr/>
        </p:nvGrpSpPr>
        <p:grpSpPr>
          <a:xfrm>
            <a:off x="7056908" y="4068044"/>
            <a:ext cx="4036159" cy="1317600"/>
            <a:chOff x="7056908" y="4068044"/>
            <a:chExt cx="4036159" cy="1317600"/>
          </a:xfrm>
        </p:grpSpPr>
        <p:sp>
          <p:nvSpPr>
            <p:cNvPr id="33" name="Google Shape;353;p53">
              <a:extLst>
                <a:ext uri="{FF2B5EF4-FFF2-40B4-BE49-F238E27FC236}">
                  <a16:creationId xmlns:a16="http://schemas.microsoft.com/office/drawing/2014/main" id="{66504B7C-24F8-4AD4-A811-365F20DC1ACA}"/>
                </a:ext>
              </a:extLst>
            </p:cNvPr>
            <p:cNvSpPr txBox="1"/>
            <p:nvPr/>
          </p:nvSpPr>
          <p:spPr>
            <a:xfrm>
              <a:off x="7056908" y="4774244"/>
              <a:ext cx="4036159" cy="61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707372"/>
                  </a:solidFill>
                  <a:ea typeface="Arial"/>
                  <a:cs typeface="Arial"/>
                  <a:sym typeface="Arial"/>
                </a:rPr>
                <a:t>Add a geovisual perspective to make more informed decisions.</a:t>
              </a:r>
              <a:endParaRPr dirty="0">
                <a:solidFill>
                  <a:srgbClr val="707372"/>
                </a:solidFill>
                <a:ea typeface="Arial"/>
                <a:cs typeface="Arial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179BACA-906A-0049-BF72-A4D087C3A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7699" y="4068044"/>
              <a:ext cx="1683544" cy="4951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74D6DE9-FFD1-0E45-9DD1-43147CE40434}"/>
              </a:ext>
            </a:extLst>
          </p:cNvPr>
          <p:cNvGrpSpPr/>
          <p:nvPr/>
        </p:nvGrpSpPr>
        <p:grpSpPr>
          <a:xfrm>
            <a:off x="659834" y="4066456"/>
            <a:ext cx="4836575" cy="1594645"/>
            <a:chOff x="659834" y="4066456"/>
            <a:chExt cx="4836575" cy="1594645"/>
          </a:xfrm>
        </p:grpSpPr>
        <p:sp>
          <p:nvSpPr>
            <p:cNvPr id="31" name="Google Shape;352;p53">
              <a:extLst>
                <a:ext uri="{FF2B5EF4-FFF2-40B4-BE49-F238E27FC236}">
                  <a16:creationId xmlns:a16="http://schemas.microsoft.com/office/drawing/2014/main" id="{CAB0A927-6449-42D5-901B-0BBB13263CBD}"/>
                </a:ext>
              </a:extLst>
            </p:cNvPr>
            <p:cNvSpPr txBox="1"/>
            <p:nvPr/>
          </p:nvSpPr>
          <p:spPr>
            <a:xfrm>
              <a:off x="659834" y="4768133"/>
              <a:ext cx="4836575" cy="89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707372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Connect student data sets for insights, reporting, and custom dashboards.</a:t>
              </a:r>
              <a:endParaRPr dirty="0">
                <a:solidFill>
                  <a:srgbClr val="70737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E37B7A-10F7-2743-AC6F-EBF9AC799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0282" y="4066456"/>
              <a:ext cx="1373650" cy="480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4717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744DB-065A-6648-B909-8F1B14CC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43891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Enrollment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556F83-7AF9-4023-93C8-9793EF7D8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968" y="585216"/>
            <a:ext cx="10438590" cy="5518595"/>
          </a:xfrm>
        </p:spPr>
      </p:pic>
    </p:spTree>
    <p:extLst>
      <p:ext uri="{BB962C8B-B14F-4D97-AF65-F5344CB8AC3E}">
        <p14:creationId xmlns:p14="http://schemas.microsoft.com/office/powerpoint/2010/main" val="407952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/>
          <a:lstStyle/>
          <a:p>
            <a:r>
              <a:rPr lang="en-US" dirty="0"/>
              <a:t>5-year Historical look at General Fund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76" y="772668"/>
            <a:ext cx="10800296" cy="53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2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/>
          <a:lstStyle/>
          <a:p>
            <a:r>
              <a:rPr lang="en-US" dirty="0"/>
              <a:t>5-year Historical look at General Fund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3776" y="1011605"/>
            <a:ext cx="10800296" cy="483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29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/>
          <a:lstStyle/>
          <a:p>
            <a:r>
              <a:rPr lang="en-US" dirty="0"/>
              <a:t>5-year Projection look at General Fund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6639" y="772668"/>
            <a:ext cx="10434568" cy="53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86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>
            <a:normAutofit/>
          </a:bodyPr>
          <a:lstStyle/>
          <a:p>
            <a:r>
              <a:rPr lang="en-US" dirty="0"/>
              <a:t>Miscellaneous Revenue in General Fund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33916" y="946260"/>
            <a:ext cx="8700658" cy="53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98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>
            <a:normAutofit/>
          </a:bodyPr>
          <a:lstStyle/>
          <a:p>
            <a:r>
              <a:rPr lang="en-US" dirty="0"/>
              <a:t>Key Assumptions in General Fund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251A-EEF1-4E0C-82AB-F024C8EF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32568" y="946260"/>
            <a:ext cx="7903354" cy="53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84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5695-7A05-F344-8587-0A4B08A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304" y="145669"/>
            <a:ext cx="8811768" cy="695579"/>
          </a:xfrm>
        </p:spPr>
        <p:txBody>
          <a:bodyPr>
            <a:normAutofit/>
          </a:bodyPr>
          <a:lstStyle/>
          <a:p>
            <a:r>
              <a:rPr lang="en-US" dirty="0"/>
              <a:t>Key Assumptions in General Fund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1A997-6D2C-4A47-82B8-472D8760A8B4}"/>
              </a:ext>
            </a:extLst>
          </p:cNvPr>
          <p:cNvSpPr txBox="1"/>
          <p:nvPr/>
        </p:nvSpPr>
        <p:spPr>
          <a:xfrm>
            <a:off x="1307592" y="1197864"/>
            <a:ext cx="105887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Assumptions used in the projections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SSA @2.5% for FY23 and then 2%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 staffing changes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 changes to enrollment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Keep tax rate the same- need to discuss ability to add PPEL levy without raising taxes in a future year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ESSER Revenue account for in FY22 and then completely spent in FY23. No ESSER $$ allocated to ongoing personnel costs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Salary increase set at 3%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036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brand F5FL">
      <a:dk1>
        <a:srgbClr val="5B6670"/>
      </a:dk1>
      <a:lt1>
        <a:srgbClr val="FFFFFF"/>
      </a:lt1>
      <a:dk2>
        <a:srgbClr val="402B56"/>
      </a:dk2>
      <a:lt2>
        <a:srgbClr val="E7E6E6"/>
      </a:lt2>
      <a:accent1>
        <a:srgbClr val="E87722"/>
      </a:accent1>
      <a:accent2>
        <a:srgbClr val="A3A8AC"/>
      </a:accent2>
      <a:accent3>
        <a:srgbClr val="402B56"/>
      </a:accent3>
      <a:accent4>
        <a:srgbClr val="734082"/>
      </a:accent4>
      <a:accent5>
        <a:srgbClr val="6ACCB2"/>
      </a:accent5>
      <a:accent6>
        <a:srgbClr val="FEFFFF"/>
      </a:accent6>
      <a:hlink>
        <a:srgbClr val="0563C1"/>
      </a:hlink>
      <a:folHlink>
        <a:srgbClr val="93209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179C8638D0D645A818669B15D5464D" ma:contentTypeVersion="4" ma:contentTypeDescription="Create a new document." ma:contentTypeScope="" ma:versionID="7662882fefdbc23f2ee813147a1990d4">
  <xsd:schema xmlns:xsd="http://www.w3.org/2001/XMLSchema" xmlns:xs="http://www.w3.org/2001/XMLSchema" xmlns:p="http://schemas.microsoft.com/office/2006/metadata/properties" xmlns:ns2="010ebda5-5654-4abb-9319-28ca2dcc8cb9" xmlns:ns3="87c64937-0046-4239-a456-9230e904e822" targetNamespace="http://schemas.microsoft.com/office/2006/metadata/properties" ma:root="true" ma:fieldsID="60b1d5796fc0b851167fd8b2c34c44ed" ns2:_="" ns3:_="">
    <xsd:import namespace="010ebda5-5654-4abb-9319-28ca2dcc8cb9"/>
    <xsd:import namespace="87c64937-0046-4239-a456-9230e904e8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0ebda5-5654-4abb-9319-28ca2dcc8c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c64937-0046-4239-a456-9230e904e8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7c64937-0046-4239-a456-9230e904e822">
      <UserInfo>
        <DisplayName>Jennifer London</DisplayName>
        <AccountId>17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8C85D5D-2C09-448D-AE46-CB7F012322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E62525-74F5-46E4-904B-35117121A5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0ebda5-5654-4abb-9319-28ca2dcc8cb9"/>
    <ds:schemaRef ds:uri="87c64937-0046-4239-a456-9230e904e8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B0D2BE-0C6C-43D5-A29C-BEC28148FC56}">
  <ds:schemaRefs>
    <ds:schemaRef ds:uri="http://purl.org/dc/dcmitype/"/>
    <ds:schemaRef ds:uri="http://schemas.microsoft.com/office/infopath/2007/PartnerControls"/>
    <ds:schemaRef ds:uri="http://purl.org/dc/terms/"/>
    <ds:schemaRef ds:uri="010ebda5-5654-4abb-9319-28ca2dcc8cb9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87c64937-0046-4239-a456-9230e904e82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256</Words>
  <Application>Microsoft Office PowerPoint</Application>
  <PresentationFormat>Widescreen</PresentationFormat>
  <Paragraphs>44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Proxima Nova Semibold</vt:lpstr>
      <vt:lpstr>Office Theme</vt:lpstr>
      <vt:lpstr>Clarinda Board presentation: a financial review and 5-year outlook</vt:lpstr>
      <vt:lpstr>PowerPoint Presentation</vt:lpstr>
      <vt:lpstr>Enrollment</vt:lpstr>
      <vt:lpstr>5-year Historical look at General Fund</vt:lpstr>
      <vt:lpstr>5-year Historical look at General Fund</vt:lpstr>
      <vt:lpstr>5-year Projection look at General Fund</vt:lpstr>
      <vt:lpstr>Miscellaneous Revenue in General Fund</vt:lpstr>
      <vt:lpstr>Key Assumptions in General Fund</vt:lpstr>
      <vt:lpstr>Key Assumptions in General Fund</vt:lpstr>
      <vt:lpstr>Key Assumptions in General Fund</vt:lpstr>
      <vt:lpstr>Key Results in General Fund</vt:lpstr>
      <vt:lpstr>Key Results in General Fund</vt:lpstr>
      <vt:lpstr>Key Results in General Fund</vt:lpstr>
      <vt:lpstr>Key Results in General Fund</vt:lpstr>
      <vt:lpstr>Unspent Authorized Budget Report</vt:lpstr>
      <vt:lpstr>Unspent Authorized Budget Report</vt:lpstr>
      <vt:lpstr>Solvency &amp; Cash Reserve</vt:lpstr>
      <vt:lpstr>Tax Rate</vt:lpstr>
      <vt:lpstr>Three Important Projections for FY22</vt:lpstr>
      <vt:lpstr>Three Important Projections for FY22</vt:lpstr>
      <vt:lpstr>PowerPoint Presentation</vt:lpstr>
      <vt:lpstr>PowerPoint Presentation</vt:lpstr>
      <vt:lpstr>PowerPoint Presentation</vt:lpstr>
      <vt:lpstr>PowerPoint Presentation</vt:lpstr>
      <vt:lpstr>Questions? Contact Us:</vt:lpstr>
      <vt:lpstr>Analytics Solutions For K-12 Education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Rocio Acosta</dc:creator>
  <cp:lastModifiedBy>Lora Appenzeller</cp:lastModifiedBy>
  <cp:revision>44</cp:revision>
  <dcterms:created xsi:type="dcterms:W3CDTF">2021-08-26T20:49:27Z</dcterms:created>
  <dcterms:modified xsi:type="dcterms:W3CDTF">2022-01-18T17:01:18Z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0x01010085179C8638D0D645A818669B15D5464D</vt:lpwstr>
  </property>
</Properties>
</file>